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2"/>
  </p:notesMasterIdLst>
  <p:sldIdLst>
    <p:sldId id="859" r:id="rId3"/>
    <p:sldId id="1239" r:id="rId4"/>
    <p:sldId id="1258" r:id="rId5"/>
    <p:sldId id="1280" r:id="rId6"/>
    <p:sldId id="1298" r:id="rId7"/>
    <p:sldId id="1299" r:id="rId8"/>
    <p:sldId id="1302" r:id="rId9"/>
    <p:sldId id="1300" r:id="rId10"/>
    <p:sldId id="1301" r:id="rId11"/>
    <p:sldId id="1281" r:id="rId12"/>
    <p:sldId id="1282" r:id="rId13"/>
    <p:sldId id="1286" r:id="rId14"/>
    <p:sldId id="1303" r:id="rId15"/>
    <p:sldId id="1287" r:id="rId16"/>
    <p:sldId id="1283" r:id="rId17"/>
    <p:sldId id="1268" r:id="rId18"/>
    <p:sldId id="1247" r:id="rId19"/>
    <p:sldId id="1269" r:id="rId20"/>
    <p:sldId id="1306" r:id="rId21"/>
    <p:sldId id="1304" r:id="rId22"/>
    <p:sldId id="1308" r:id="rId23"/>
    <p:sldId id="1305" r:id="rId24"/>
    <p:sldId id="1311" r:id="rId25"/>
    <p:sldId id="1310" r:id="rId26"/>
    <p:sldId id="1312" r:id="rId27"/>
    <p:sldId id="1313" r:id="rId28"/>
    <p:sldId id="1314" r:id="rId29"/>
    <p:sldId id="1316" r:id="rId30"/>
    <p:sldId id="1318" r:id="rId31"/>
    <p:sldId id="1315" r:id="rId32"/>
    <p:sldId id="1317" r:id="rId33"/>
    <p:sldId id="1319" r:id="rId34"/>
    <p:sldId id="1320" r:id="rId35"/>
    <p:sldId id="1321" r:id="rId36"/>
    <p:sldId id="1250" r:id="rId37"/>
    <p:sldId id="1323" r:id="rId38"/>
    <p:sldId id="1325" r:id="rId39"/>
    <p:sldId id="1326" r:id="rId40"/>
    <p:sldId id="1327" r:id="rId41"/>
    <p:sldId id="1333" r:id="rId42"/>
    <p:sldId id="1330" r:id="rId43"/>
    <p:sldId id="1332" r:id="rId44"/>
    <p:sldId id="1331" r:id="rId45"/>
    <p:sldId id="1328" r:id="rId46"/>
    <p:sldId id="1329" r:id="rId47"/>
    <p:sldId id="1324" r:id="rId48"/>
    <p:sldId id="1334" r:id="rId49"/>
    <p:sldId id="1335" r:id="rId50"/>
    <p:sldId id="1336" r:id="rId51"/>
    <p:sldId id="1337" r:id="rId53"/>
    <p:sldId id="1338" r:id="rId54"/>
    <p:sldId id="1339" r:id="rId55"/>
    <p:sldId id="1340" r:id="rId56"/>
    <p:sldId id="1341" r:id="rId57"/>
    <p:sldId id="1342" r:id="rId58"/>
    <p:sldId id="1343" r:id="rId5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15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notesMaster" Target="notesMasters/notesMaster1.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image" Target="../media/image18.jpe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20.jpe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2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jpe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jpeg"/><Relationship Id="rId1" Type="http://schemas.openxmlformats.org/officeDocument/2006/relationships/image" Target="../media/image20.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4.png"/><Relationship Id="rId1" Type="http://schemas.openxmlformats.org/officeDocument/2006/relationships/image" Target="../media/image33.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5.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jpe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jpeg"/><Relationship Id="rId1" Type="http://schemas.openxmlformats.org/officeDocument/2006/relationships/image" Target="../media/image37.jpe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2.png"/><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image" Target="../media/image39.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44.jpe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7.png"/><Relationship Id="rId1" Type="http://schemas.openxmlformats.org/officeDocument/2006/relationships/image" Target="../media/image46.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49.png"/><Relationship Id="rId3" Type="http://schemas.openxmlformats.org/officeDocument/2006/relationships/image" Target="../media/image48.png"/><Relationship Id="rId2" Type="http://schemas.openxmlformats.org/officeDocument/2006/relationships/image" Target="../media/image21.jpeg"/><Relationship Id="rId1" Type="http://schemas.openxmlformats.org/officeDocument/2006/relationships/image" Target="../media/image20.jpe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1.jpeg"/></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jpe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6.png"/></Relationships>
</file>

<file path=ppt/slides/_rels/slide4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1.png"/><Relationship Id="rId4" Type="http://schemas.openxmlformats.org/officeDocument/2006/relationships/image" Target="../media/image60.png"/><Relationship Id="rId3" Type="http://schemas.openxmlformats.org/officeDocument/2006/relationships/image" Target="../media/image59.jpeg"/><Relationship Id="rId2" Type="http://schemas.openxmlformats.org/officeDocument/2006/relationships/image" Target="../media/image58.png"/><Relationship Id="rId1" Type="http://schemas.openxmlformats.org/officeDocument/2006/relationships/image" Target="../media/image57.jpe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59.jpeg"/></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59.jpeg"/></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image" Target="../media/image59.jpe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69.png"/><Relationship Id="rId1" Type="http://schemas.openxmlformats.org/officeDocument/2006/relationships/image" Target="../media/image6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1.png"/><Relationship Id="rId1" Type="http://schemas.openxmlformats.org/officeDocument/2006/relationships/image" Target="../media/image70.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2.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3.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6.jpeg"/><Relationship Id="rId2" Type="http://schemas.openxmlformats.org/officeDocument/2006/relationships/image" Target="../media/image75.jpeg"/><Relationship Id="rId1" Type="http://schemas.openxmlformats.org/officeDocument/2006/relationships/image" Target="../media/image36.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7.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4327" y="1639075"/>
            <a:ext cx="11523345" cy="243848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6 </a:t>
            </a:r>
            <a:r>
              <a:rPr lang="en-US" altLang="zh-CN"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生命</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活动的物质基础</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糖类、油脂、蛋白质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4087347"/>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mn-lt"/>
                <a:ea typeface="微软雅黑" panose="020B0503020204020204" pitchFamily="34" charset="-122"/>
                <a:cs typeface="微软雅黑" panose="020B0503020204020204" pitchFamily="34" charset="-122"/>
              </a:rPr>
              <a:t>第二单元　蛋白质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856919"/>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变性</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蛋白质在某些物理或化学因素的影响下也会生成沉淀，但析出的沉淀</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不能在水中重新溶解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，蛋白质将</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失去原来的活性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叫做变性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06574" y="2708920"/>
          <a:ext cx="11377264" cy="1097280"/>
        </p:xfrm>
        <a:graphic>
          <a:graphicData uri="http://schemas.openxmlformats.org/drawingml/2006/table">
            <a:tbl>
              <a:tblPr firstRow="1" firstCol="1" bandRow="1"/>
              <a:tblGrid>
                <a:gridCol w="1642807"/>
                <a:gridCol w="9734457"/>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物理因素</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加热、加压、搅拌、振荡、超声波、紫外线和</a:t>
                      </a:r>
                      <a:r>
                        <a:rPr lang="en-US"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X</a:t>
                      </a: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射线等</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化学因素</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zh-CN" sz="2400" b="1">
                          <a:solidFill>
                            <a:srgbClr val="000000"/>
                          </a:solidFill>
                          <a:effectLst/>
                          <a:latin typeface="Calibri" panose="020F0502020204030204" pitchFamily="34" charset="0"/>
                          <a:ea typeface="仿宋" panose="02010609060101010101" pitchFamily="49" charset="-122"/>
                          <a:cs typeface="Times New Roman" panose="02020603050405020304" pitchFamily="18" charset="0"/>
                        </a:rPr>
                        <a:t>强酸、强碱、重金属盐、酒精、甲醛等</a:t>
                      </a:r>
                      <a:endParaRPr lang="zh-CN" sz="1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067506"/>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颜色反应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检验蛋白质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与双缩脲试剂反应：在过量的氢氧化钠溶液中加入硫酸铜溶液，可制得双缩脲试剂，蛋白质遇该试剂时会呈现</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紫玫瑰色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，含有两个及两个以上肽键的化合物均能发生该反应。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与浓硝酸反应：含有苯环的蛋白质与浓硝酸作用时会产生</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黄色固态物质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酶</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350790" y="1484784"/>
            <a:ext cx="5840958" cy="371475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3.eps&amp;15&amp;1-1$"/>
          <p:cNvPicPr/>
          <p:nvPr/>
        </p:nvPicPr>
        <p:blipFill>
          <a:blip r:embed="rId1" cstate="print">
            <a:extLst>
              <a:ext uri="{28A0092B-C50C-407E-A947-70E740481C1C}">
                <a14:useLocalDpi xmlns:a14="http://schemas.microsoft.com/office/drawing/2010/main" val="0"/>
              </a:ext>
            </a:extLst>
          </a:blip>
          <a:stretch>
            <a:fillRect/>
          </a:stretch>
        </p:blipFill>
        <p:spPr>
          <a:xfrm>
            <a:off x="362814" y="908720"/>
            <a:ext cx="1600200" cy="424815"/>
          </a:xfrm>
          <a:prstGeom prst="rect">
            <a:avLst/>
          </a:prstGeom>
        </p:spPr>
      </p:pic>
      <p:sp>
        <p:nvSpPr>
          <p:cNvPr id="6" name="内容占位符 5"/>
          <p:cNvSpPr>
            <a:spLocks noGrp="1"/>
          </p:cNvSpPr>
          <p:nvPr>
            <p:ph idx="1"/>
          </p:nvPr>
        </p:nvSpPr>
        <p:spPr>
          <a:xfrm>
            <a:off x="360854" y="836712"/>
            <a:ext cx="11485848" cy="188942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核酸</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的结构及生物功能</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核酸的组成与结构</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）核酸的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a:t>
            </a:r>
            <a:endParaRPr lang="zh-CN" altLang="en-US"/>
          </a:p>
        </p:txBody>
      </p:sp>
      <p:pic>
        <p:nvPicPr>
          <p:cNvPr id="2" name="图片 1"/>
          <p:cNvPicPr>
            <a:picLocks noChangeAspect="1"/>
          </p:cNvPicPr>
          <p:nvPr/>
        </p:nvPicPr>
        <p:blipFill>
          <a:blip r:embed="rId2"/>
          <a:stretch>
            <a:fillRect/>
          </a:stretch>
        </p:blipFill>
        <p:spPr>
          <a:xfrm>
            <a:off x="2422798" y="2996952"/>
            <a:ext cx="6570760" cy="201676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05419"/>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核酸中的戊糖可以为核糖或脱氧核糖，对应的核酸分别为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核酸水解得到的碱基有腺嘌呤（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）、鸟嘌呤（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）、胞嘧啶（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）、尿嘧啶（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）和胸腺嘧啶（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只能得到腺嘌呤、鸟嘌呤、胞嘧啶和</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尿嘧啶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只能得到腺嘌呤、鸟嘌呤、胞嘧啶和</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胸腺嘧啶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碱基与戊糖通过脱水缩合形成核苷，核苷分子中戊糖上的羟基与磷酸脱水，通过</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磷酯键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结合形成核苷酸，不同的核苷酸按一定的顺序通过</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磷酯键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连接成一条长链，称为核酸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997424"/>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的双螺旋结构</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的双螺旋结构就是核酸的二级结构，在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的双螺旋结构中，不同的碱基通过氢键两两配对。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碱基互补配对原则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：一条链上的碱基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与另一条链上的碱基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两个氢键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配对；同样，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之间通过</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三个氢键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06750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核酸的生物功能</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主要存在于细胞核中，是遗传信息的储存和携带者，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的结构决定了生物合成蛋白质的特定结构，并保证把这种特性遗传给下一代。</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主要存在于细胞质中，它们以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为模板而形成，将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的遗传信息翻译并表达成具有特定功能的蛋白质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620004" y="657506"/>
            <a:ext cx="6902550" cy="774178"/>
          </a:xfrm>
          <a:prstGeom prst="rect">
            <a:avLst/>
          </a:prstGeom>
        </p:spPr>
      </p:pic>
      <p:pic>
        <p:nvPicPr>
          <p:cNvPr id="7" name="图片 6" descr="YTImage要点1.eps&amp;17&amp;1-1$"/>
          <p:cNvPicPr/>
          <p:nvPr/>
        </p:nvPicPr>
        <p:blipFill>
          <a:blip r:embed="rId2" cstate="print">
            <a:extLst>
              <a:ext uri="{28A0092B-C50C-407E-A947-70E740481C1C}">
                <a14:useLocalDpi xmlns:a14="http://schemas.microsoft.com/office/drawing/2010/main" val="0"/>
              </a:ext>
            </a:extLst>
          </a:blip>
          <a:stretch>
            <a:fillRect/>
          </a:stretch>
        </p:blipFill>
        <p:spPr>
          <a:xfrm>
            <a:off x="360854" y="1484784"/>
            <a:ext cx="1120140" cy="393065"/>
          </a:xfrm>
          <a:prstGeom prst="rect">
            <a:avLst/>
          </a:prstGeom>
        </p:spPr>
      </p:pic>
      <p:sp>
        <p:nvSpPr>
          <p:cNvPr id="4" name="内容占位符 3"/>
          <p:cNvSpPr>
            <a:spLocks noGrp="1"/>
          </p:cNvSpPr>
          <p:nvPr>
            <p:ph idx="1"/>
          </p:nvPr>
        </p:nvSpPr>
        <p:spPr>
          <a:xfrm>
            <a:off x="360854" y="1340768"/>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氨基酸</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）水溶液的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不同，氨基酸在溶液中存在的形态也不同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rcRect b="45153"/>
          <a:stretch>
            <a:fillRect/>
          </a:stretch>
        </p:blipFill>
        <p:spPr>
          <a:xfrm>
            <a:off x="1346835" y="2708910"/>
            <a:ext cx="6284595" cy="1584315"/>
          </a:xfrm>
          <a:prstGeom prst="rect">
            <a:avLst/>
          </a:prstGeom>
        </p:spPr>
      </p:pic>
      <p:pic>
        <p:nvPicPr>
          <p:cNvPr id="5" name="图片 4"/>
          <p:cNvPicPr>
            <a:picLocks noChangeAspect="1"/>
          </p:cNvPicPr>
          <p:nvPr/>
        </p:nvPicPr>
        <p:blipFill>
          <a:blip r:embed="rId3"/>
          <a:srcRect t="54847" r="63332"/>
          <a:stretch>
            <a:fillRect/>
          </a:stretch>
        </p:blipFill>
        <p:spPr>
          <a:xfrm>
            <a:off x="7395210" y="2781300"/>
            <a:ext cx="2304415" cy="130429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272691"/>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）氨基酸与酸、碱的反应（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以甘氨酸为例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与碱反应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184510" y="2182234"/>
            <a:ext cx="6755523" cy="987566"/>
          </a:xfrm>
          <a:prstGeom prst="rect">
            <a:avLst/>
          </a:prstGeom>
        </p:spPr>
      </p:pic>
      <p:pic>
        <p:nvPicPr>
          <p:cNvPr id="4" name="图片 3"/>
          <p:cNvPicPr>
            <a:picLocks noChangeAspect="1"/>
          </p:cNvPicPr>
          <p:nvPr/>
        </p:nvPicPr>
        <p:blipFill>
          <a:blip r:embed="rId2"/>
          <a:stretch>
            <a:fillRect/>
          </a:stretch>
        </p:blipFill>
        <p:spPr>
          <a:xfrm>
            <a:off x="2710830" y="4083506"/>
            <a:ext cx="5524643" cy="104481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YTImage24典例1.eps&amp;19&amp;1-1$"/>
          <p:cNvPicPr/>
          <p:nvPr/>
        </p:nvPicPr>
        <p:blipFill>
          <a:blip r:embed="rId1" cstate="print">
            <a:extLst>
              <a:ext uri="{28A0092B-C50C-407E-A947-70E740481C1C}">
                <a14:useLocalDpi xmlns:a14="http://schemas.microsoft.com/office/drawing/2010/main" val="0"/>
              </a:ext>
            </a:extLst>
          </a:blip>
          <a:stretch>
            <a:fillRect/>
          </a:stretch>
        </p:blipFill>
        <p:spPr>
          <a:xfrm>
            <a:off x="393913" y="836712"/>
            <a:ext cx="1286510" cy="414655"/>
          </a:xfrm>
          <a:prstGeom prst="rect">
            <a:avLst/>
          </a:prstGeom>
        </p:spPr>
      </p:pic>
      <p:sp>
        <p:nvSpPr>
          <p:cNvPr id="5" name="内容占位符 4"/>
          <p:cNvSpPr>
            <a:spLocks noGrp="1"/>
          </p:cNvSpPr>
          <p:nvPr>
            <p:ph idx="1"/>
          </p:nvPr>
        </p:nvSpPr>
        <p:spPr>
          <a:xfrm>
            <a:off x="360854" y="692696"/>
            <a:ext cx="11485848" cy="3826689"/>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营养品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和药品都含有保证人类健康不可缺少的物质，其性质和制法是化学研究的主要内容。已知酪氨酸是一种生命活动不可缺少的氨基酸，它的结构简式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）酪氨酸能发生的化学反应类型有</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取代反应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加成反应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酯化反应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478582" y="1844824"/>
            <a:ext cx="3791050" cy="934455"/>
          </a:xfrm>
          <a:prstGeom prst="rect">
            <a:avLst/>
          </a:prstGeom>
        </p:spPr>
      </p:pic>
      <p:pic>
        <p:nvPicPr>
          <p:cNvPr id="6" name="图片 5" descr="YTImage24解析.eps&amp;9&amp;1-1$"/>
          <p:cNvPicPr/>
          <p:nvPr/>
        </p:nvPicPr>
        <p:blipFill>
          <a:blip r:embed="rId3">
            <a:extLst>
              <a:ext uri="{28A0092B-C50C-407E-A947-70E740481C1C}">
                <a14:useLocalDpi xmlns:a14="http://schemas.microsoft.com/office/drawing/2010/main" val="0"/>
              </a:ext>
            </a:extLst>
          </a:blip>
          <a:stretch>
            <a:fillRect/>
          </a:stretch>
        </p:blipFill>
        <p:spPr>
          <a:xfrm>
            <a:off x="418681" y="4595496"/>
            <a:ext cx="898733" cy="360039"/>
          </a:xfrm>
          <a:prstGeom prst="rect">
            <a:avLst/>
          </a:prstGeom>
        </p:spPr>
      </p:pic>
      <p:pic>
        <p:nvPicPr>
          <p:cNvPr id="7" name="图片 6" descr="YTImage24答案.eps&amp;10&amp;1-1$"/>
          <p:cNvPicPr/>
          <p:nvPr/>
        </p:nvPicPr>
        <p:blipFill>
          <a:blip r:embed="rId4" cstate="print">
            <a:extLst>
              <a:ext uri="{28A0092B-C50C-407E-A947-70E740481C1C}">
                <a14:useLocalDpi xmlns:a14="http://schemas.microsoft.com/office/drawing/2010/main" val="0"/>
              </a:ext>
            </a:extLst>
          </a:blip>
          <a:stretch>
            <a:fillRect/>
          </a:stretch>
        </p:blipFill>
        <p:spPr>
          <a:xfrm>
            <a:off x="360854" y="5893381"/>
            <a:ext cx="923925" cy="329565"/>
          </a:xfrm>
          <a:prstGeom prst="rect">
            <a:avLst/>
          </a:prstGeom>
        </p:spPr>
      </p:pic>
      <p:sp>
        <p:nvSpPr>
          <p:cNvPr id="8" name="内容占位符 4"/>
          <p:cNvSpPr txBox="1"/>
          <p:nvPr/>
        </p:nvSpPr>
        <p:spPr bwMode="auto">
          <a:xfrm>
            <a:off x="360854" y="450912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羧基和酚羟基能发生酯化反应、中和反应，苯环可发生取代反应和加成反应。</a:t>
            </a:r>
            <a:endParaRPr lang="zh-CN" altLang="en-US"/>
          </a:p>
        </p:txBody>
      </p:sp>
      <p:sp>
        <p:nvSpPr>
          <p:cNvPr id="9" name="矩形 8"/>
          <p:cNvSpPr/>
          <p:nvPr/>
        </p:nvSpPr>
        <p:spPr>
          <a:xfrm>
            <a:off x="1344890" y="5734997"/>
            <a:ext cx="1367682"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ABCD</a:t>
            </a:r>
            <a:r>
              <a:rPr lang="en-US" altLang="zh-CN" sz="2400">
                <a:solidFill>
                  <a:srgbClr val="000000"/>
                </a:solidFill>
                <a:latin typeface="楷体" panose="02010609060101010101" pitchFamily="49" charset="-122"/>
                <a:cs typeface="Times New Roman" panose="02020603050405020304" pitchFamily="18" charset="0"/>
              </a:rPr>
              <a:t>　</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71901" y="709948"/>
            <a:ext cx="6328275" cy="620999"/>
          </a:xfrm>
          <a:prstGeom prst="rect">
            <a:avLst/>
          </a:prstGeom>
        </p:spPr>
      </p:pic>
      <p:pic>
        <p:nvPicPr>
          <p:cNvPr id="4" name="图片 3" descr="YTImage知识点1.eps&amp;4&amp;1-1$"/>
          <p:cNvPicPr/>
          <p:nvPr/>
        </p:nvPicPr>
        <p:blipFill>
          <a:blip r:embed="rId2" cstate="print">
            <a:extLst>
              <a:ext uri="{28A0092B-C50C-407E-A947-70E740481C1C}">
                <a14:useLocalDpi xmlns:a14="http://schemas.microsoft.com/office/drawing/2010/main" val="0"/>
              </a:ext>
            </a:extLst>
          </a:blip>
          <a:stretch>
            <a:fillRect/>
          </a:stretch>
        </p:blipFill>
        <p:spPr>
          <a:xfrm>
            <a:off x="406574" y="1523767"/>
            <a:ext cx="1423035" cy="393065"/>
          </a:xfrm>
          <a:prstGeom prst="rect">
            <a:avLst/>
          </a:prstGeom>
        </p:spPr>
      </p:pic>
      <p:sp>
        <p:nvSpPr>
          <p:cNvPr id="6" name="内容占位符 5"/>
          <p:cNvSpPr>
            <a:spLocks noGrp="1"/>
          </p:cNvSpPr>
          <p:nvPr>
            <p:ph idx="1"/>
          </p:nvPr>
        </p:nvSpPr>
        <p:spPr>
          <a:xfrm>
            <a:off x="360854" y="1412776"/>
            <a:ext cx="11485848" cy="4483279"/>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氨基酸</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的结构与性质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氨基酸的结构</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）迄今为止，人类在自然界中已发现了数百种氨基酸，但是从生物体内的蛋白质水解得到的氨基酸，最常见的有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种，被称为蛋白质氨基酸。这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种常见氨基酸中，除甘氨酸外，其余都是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手性分子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，且都是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7607374" y="3789040"/>
            <a:ext cx="3960440" cy="2203710"/>
          </a:xfrm>
          <a:prstGeom prst="rect">
            <a:avLst/>
          </a:prstGeom>
        </p:spPr>
      </p:pic>
      <p:sp>
        <p:nvSpPr>
          <p:cNvPr id="5" name="矩形 4"/>
          <p:cNvSpPr/>
          <p:nvPr/>
        </p:nvSpPr>
        <p:spPr>
          <a:xfrm>
            <a:off x="7823398" y="5896055"/>
            <a:ext cx="3139000" cy="646331"/>
          </a:xfrm>
          <a:prstGeom prst="rect">
            <a:avLst/>
          </a:prstGeom>
        </p:spPr>
        <p:txBody>
          <a:bodyPr wrap="none">
            <a:spAutoFit/>
          </a:bodyPr>
          <a:lstStyle/>
          <a:p>
            <a:pPr lvl="0" algn="ctr" eaLnBrk="1">
              <a:lnSpc>
                <a:spcPct val="150000"/>
              </a:lnSpc>
              <a:spcBef>
                <a:spcPts val="0"/>
              </a:spcBef>
              <a:spcAft>
                <a:spcPts val="800"/>
              </a:spcAft>
              <a:tabLst>
                <a:tab pos="5671185" algn="l"/>
              </a:tabLst>
            </a:pPr>
            <a:r>
              <a:rPr lang="en-US" altLang="zh-CN" sz="2400" i="1">
                <a:solidFill>
                  <a:srgbClr val="000000"/>
                </a:solidFill>
                <a:ea typeface="Times New Roman" panose="02020603050405020304" pitchFamily="18" charset="0"/>
                <a:cs typeface="Times New Roman" panose="02020603050405020304" pitchFamily="18" charset="0"/>
              </a:rPr>
              <a:t>α</a:t>
            </a:r>
            <a:r>
              <a:rPr lang="zh-CN" altLang="zh-CN" sz="2400">
                <a:solidFill>
                  <a:srgbClr val="000000"/>
                </a:solidFill>
                <a:cs typeface="Times New Roman" panose="02020603050405020304" pitchFamily="18" charset="0"/>
              </a:rPr>
              <a:t>－氨基酸分子的手性</a:t>
            </a:r>
            <a:endParaRPr lang="zh-CN" altLang="zh-CN" sz="1400" b="0">
              <a:solidFill>
                <a:prstClr val="black"/>
              </a:solidFill>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1350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）在酪氨酸的同分异构体中，同时满足以下三个条件的结构除酪氨酸外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还有</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属于氨基酸且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碳骨架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与酪氨酸相同；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羟基直接连在苯环上；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）不与苯环直接相连</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1">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p:pic>
        <p:nvPicPr>
          <p:cNvPr id="4" name="图片 3" descr="YTImage24答案.eps&amp;10&amp;1-1$"/>
          <p:cNvPicPr/>
          <p:nvPr/>
        </p:nvPicPr>
        <p:blipFill>
          <a:blip r:embed="rId2" cstate="print">
            <a:extLst>
              <a:ext uri="{28A0092B-C50C-407E-A947-70E740481C1C}">
                <a14:useLocalDpi xmlns:a14="http://schemas.microsoft.com/office/drawing/2010/main" val="0"/>
              </a:ext>
            </a:extLst>
          </a:blip>
          <a:stretch>
            <a:fillRect/>
          </a:stretch>
        </p:blipFill>
        <p:spPr>
          <a:xfrm>
            <a:off x="393489" y="4611603"/>
            <a:ext cx="923925" cy="329565"/>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64704"/>
                <a:ext cx="11485848" cy="3826689"/>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同分异构体属于氨基酸且</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碳骨架</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与酪氨酸相同，羟基直接连在</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苯环</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，则羟基的位置有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种情况，如图</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氨基不与苯环直接</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，则氨基的位置有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种情况，如图：</a:t>
                </a:r>
                <a14:m>
                  <m:oMath xmlns:m="http://schemas.openxmlformats.org/officeDocument/2006/math">
                    <m:r>
                      <a:rPr lang="en-US" altLang="zh-CN" b="1"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；满足条件的同分异构体除酪氨酸外还有</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64704"/>
                <a:ext cx="11485848" cy="3826689"/>
              </a:xfrm>
              <a:blipFill rotWithShape="1">
                <a:blip r:embed="rId3"/>
                <a:stretch>
                  <a:fillRect l="-2" t="-4" r="1" b="9"/>
                </a:stretch>
              </a:blipFill>
            </p:spPr>
            <p:txBody>
              <a:bodyPr/>
              <a:lstStyle/>
              <a:p>
                <a:r>
                  <a:rPr lang="zh-CN" altLang="en-US">
                    <a:noFill/>
                  </a:rPr>
                  <a:t> </a:t>
                </a:r>
              </a:p>
            </p:txBody>
          </p:sp>
        </mc:Fallback>
      </mc:AlternateContent>
      <p:pic>
        <p:nvPicPr>
          <p:cNvPr id="2" name="图片 1"/>
          <p:cNvPicPr>
            <a:picLocks noChangeAspect="1"/>
          </p:cNvPicPr>
          <p:nvPr/>
        </p:nvPicPr>
        <p:blipFill>
          <a:blip r:embed="rId4"/>
          <a:stretch>
            <a:fillRect/>
          </a:stretch>
        </p:blipFill>
        <p:spPr>
          <a:xfrm>
            <a:off x="5375126" y="1844672"/>
            <a:ext cx="2941008" cy="833376"/>
          </a:xfrm>
          <a:prstGeom prst="rect">
            <a:avLst/>
          </a:prstGeom>
        </p:spPr>
      </p:pic>
      <p:pic>
        <p:nvPicPr>
          <p:cNvPr id="6" name="图片 5"/>
          <p:cNvPicPr>
            <a:picLocks noChangeAspect="1"/>
          </p:cNvPicPr>
          <p:nvPr/>
        </p:nvPicPr>
        <p:blipFill>
          <a:blip r:embed="rId5"/>
          <a:stretch>
            <a:fillRect/>
          </a:stretch>
        </p:blipFill>
        <p:spPr>
          <a:xfrm>
            <a:off x="5519142" y="3428530"/>
            <a:ext cx="3000151" cy="672077"/>
          </a:xfrm>
          <a:prstGeom prst="rect">
            <a:avLst/>
          </a:prstGeom>
        </p:spPr>
      </p:pic>
      <p:sp>
        <p:nvSpPr>
          <p:cNvPr id="7" name="矩形 6"/>
          <p:cNvSpPr/>
          <p:nvPr/>
        </p:nvSpPr>
        <p:spPr>
          <a:xfrm>
            <a:off x="1414686" y="4453219"/>
            <a:ext cx="338554"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ea typeface="Times New Roman" panose="02020603050405020304" pitchFamily="18" charset="0"/>
                <a:cs typeface="Times New Roman" panose="02020603050405020304" pitchFamily="18" charset="0"/>
              </a:rPr>
              <a:t>5</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302921"/>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）已知氨基酸能与碱反应，写出酪氨酸与足量的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溶液反应的化学方程式：</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382038" y="2204864"/>
            <a:ext cx="7043903" cy="1200597"/>
          </a:xfrm>
          <a:prstGeom prst="rect">
            <a:avLst/>
          </a:prstGeom>
        </p:spPr>
      </p:pic>
      <p:pic>
        <p:nvPicPr>
          <p:cNvPr id="4" name="图片 3"/>
          <p:cNvPicPr>
            <a:picLocks noChangeAspect="1"/>
          </p:cNvPicPr>
          <p:nvPr/>
        </p:nvPicPr>
        <p:blipFill>
          <a:blip r:embed="rId2"/>
          <a:stretch>
            <a:fillRect/>
          </a:stretch>
        </p:blipFill>
        <p:spPr>
          <a:xfrm>
            <a:off x="478582" y="3744092"/>
            <a:ext cx="6002989" cy="1330712"/>
          </a:xfrm>
          <a:prstGeom prst="rect">
            <a:avLst/>
          </a:prstGeom>
        </p:spPr>
      </p:pic>
      <p:pic>
        <p:nvPicPr>
          <p:cNvPr id="5" name="图片 4"/>
          <p:cNvPicPr>
            <a:picLocks noChangeAspect="1"/>
          </p:cNvPicPr>
          <p:nvPr/>
        </p:nvPicPr>
        <p:blipFill>
          <a:blip r:embed="rId3"/>
          <a:stretch>
            <a:fillRect/>
          </a:stretch>
        </p:blipFill>
        <p:spPr>
          <a:xfrm>
            <a:off x="371804" y="2317589"/>
            <a:ext cx="1023169" cy="35485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书写氨基酸分别与酸、碱反应的化学方程式时，可采用类比法，遇酸时类比氨气与酸的反应，遇碱时类比羧酸与碱的反应</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顿有所悟.eps&amp;372&amp;1-1$"/>
          <p:cNvPicPr/>
          <p:nvPr/>
        </p:nvPicPr>
        <p:blipFill>
          <a:blip r:embed="rId1"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908720"/>
            <a:ext cx="1594485" cy="34925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要点2.eps&amp;23&amp;1-1$"/>
          <p:cNvPicPr/>
          <p:nvPr/>
        </p:nvPicPr>
        <p:blipFill>
          <a:blip r:embed="rId1" cstate="print">
            <a:extLst>
              <a:ext uri="{28A0092B-C50C-407E-A947-70E740481C1C}">
                <a14:useLocalDpi xmlns:a14="http://schemas.microsoft.com/office/drawing/2010/main" val="0"/>
              </a:ext>
            </a:extLst>
          </a:blip>
          <a:stretch>
            <a:fillRect/>
          </a:stretch>
        </p:blipFill>
        <p:spPr>
          <a:xfrm>
            <a:off x="406574" y="908720"/>
            <a:ext cx="1089660" cy="382270"/>
          </a:xfrm>
          <a:prstGeom prst="rect">
            <a:avLst/>
          </a:prstGeom>
        </p:spPr>
      </p:pic>
      <p:sp>
        <p:nvSpPr>
          <p:cNvPr id="2" name="内容占位符 1"/>
          <p:cNvSpPr>
            <a:spLocks noGrp="1"/>
          </p:cNvSpPr>
          <p:nvPr>
            <p:ph idx="1"/>
          </p:nvPr>
        </p:nvSpPr>
        <p:spPr>
          <a:xfrm>
            <a:off x="360854" y="764704"/>
            <a:ext cx="11485848" cy="1889428"/>
          </a:xfrm>
        </p:spPr>
        <p:txBody>
          <a:bodyPr/>
          <a:lstStyle/>
          <a:p>
            <a:pPr hangingPunct="0">
              <a:spcAft>
                <a:spcPts val="800"/>
              </a:spcAft>
              <a:tabLst>
                <a:tab pos="5671185" algn="l"/>
              </a:tabLst>
            </a:pPr>
            <a:r>
              <a:rPr lang="zh-CN" altLang="zh-CN" b="1">
                <a:solidFill>
                  <a:srgbClr val="1EB26A"/>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1EB26A"/>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蛋白质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蛋白质的水解反应</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在酸、碱或酶的作用下，肽键断裂，碳原子连接羟基，氮原子连接氢原子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2926854" y="2852936"/>
            <a:ext cx="5717863" cy="2876823"/>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蛋白质的盐析和变性</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p:txBody>
      </p:sp>
      <p:graphicFrame>
        <p:nvGraphicFramePr>
          <p:cNvPr id="2" name="表格 1"/>
          <p:cNvGraphicFramePr>
            <a:graphicFrameLocks noGrp="1"/>
          </p:cNvGraphicFramePr>
          <p:nvPr/>
        </p:nvGraphicFramePr>
        <p:xfrm>
          <a:off x="360854" y="1322368"/>
          <a:ext cx="11440127" cy="4700778"/>
        </p:xfrm>
        <a:graphic>
          <a:graphicData uri="http://schemas.openxmlformats.org/drawingml/2006/table">
            <a:tbl>
              <a:tblPr firstRow="1" firstCol="1" bandRow="1"/>
              <a:tblGrid>
                <a:gridCol w="1080120"/>
                <a:gridCol w="5751495"/>
                <a:gridCol w="4608512"/>
              </a:tblGrid>
              <a:tr h="182063">
                <a:tc>
                  <a:txBody>
                    <a:bodyPr/>
                    <a:lstStyle/>
                    <a:p>
                      <a:pPr algn="ctr" hangingPunct="0">
                        <a:lnSpc>
                          <a:spcPct val="130000"/>
                        </a:lnSpc>
                        <a:spcAft>
                          <a:spcPts val="800"/>
                        </a:spcAft>
                        <a:tabLst>
                          <a:tab pos="5671185" algn="l"/>
                        </a:tabLst>
                      </a:pPr>
                      <a:r>
                        <a:rPr lang="en-US" sz="22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项目</a:t>
                      </a:r>
                      <a:endParaRPr lang="zh-CN" sz="2200">
                        <a:effectLst/>
                        <a:latin typeface="黑体" panose="02010609060101010101" pitchFamily="49" charset="-122"/>
                        <a:ea typeface="黑体"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2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盐析</a:t>
                      </a:r>
                      <a:endParaRPr lang="zh-CN" sz="2200">
                        <a:effectLst/>
                        <a:latin typeface="黑体" panose="02010609060101010101" pitchFamily="49" charset="-122"/>
                        <a:ea typeface="黑体"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800"/>
                        </a:spcAft>
                        <a:tabLst>
                          <a:tab pos="5671185" algn="l"/>
                        </a:tabLst>
                      </a:pPr>
                      <a:r>
                        <a:rPr lang="en-US" sz="22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变性</a:t>
                      </a:r>
                      <a:endParaRPr lang="zh-CN" sz="2200">
                        <a:effectLst/>
                        <a:latin typeface="黑体" panose="02010609060101010101" pitchFamily="49" charset="-122"/>
                        <a:ea typeface="黑体"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10314">
                <a:tc>
                  <a:txBody>
                    <a:bodyPr/>
                    <a:lstStyle/>
                    <a:p>
                      <a:pPr algn="ctr" hangingPunct="0">
                        <a:lnSpc>
                          <a:spcPct val="130000"/>
                        </a:lnSpc>
                        <a:spcAft>
                          <a:spcPts val="800"/>
                        </a:spcAft>
                        <a:tabLst>
                          <a:tab pos="5671185" algn="l"/>
                        </a:tabLst>
                      </a:pPr>
                      <a:r>
                        <a:rPr lang="en-US" sz="2200" b="1">
                          <a:solidFill>
                            <a:srgbClr val="000000"/>
                          </a:solidFill>
                          <a:effectLst/>
                          <a:latin typeface="+mn-lt"/>
                          <a:ea typeface="仿宋" panose="02010609060101010101" pitchFamily="49" charset="-122"/>
                          <a:cs typeface="Times New Roman" panose="02020603050405020304" pitchFamily="18" charset="0"/>
                        </a:rPr>
                        <a:t>概念</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200" b="1">
                          <a:solidFill>
                            <a:srgbClr val="000000"/>
                          </a:solidFill>
                          <a:effectLst/>
                          <a:latin typeface="+mn-lt"/>
                          <a:ea typeface="仿宋" panose="02010609060101010101" pitchFamily="49" charset="-122"/>
                          <a:cs typeface="Times New Roman" panose="02020603050405020304" pitchFamily="18" charset="0"/>
                        </a:rPr>
                        <a:t>少量的某些可溶性盐（如硫酸铵、硫酸钠、氯化钠等）在蛋白质溶液中达到一定浓度时，使蛋白质的溶解度降低而使其从溶液中析出，这种作用称为盐析</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200" b="1">
                          <a:solidFill>
                            <a:srgbClr val="000000"/>
                          </a:solidFill>
                          <a:effectLst/>
                          <a:latin typeface="+mn-lt"/>
                          <a:ea typeface="仿宋" panose="02010609060101010101" pitchFamily="49" charset="-122"/>
                          <a:cs typeface="Times New Roman" panose="02020603050405020304" pitchFamily="18" charset="0"/>
                        </a:rPr>
                        <a:t>在某些物理或化学因素的影响下，蛋白质的性质和生理功能发生改变的现象称为蛋白质的变性</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82063">
                <a:tc>
                  <a:txBody>
                    <a:bodyPr/>
                    <a:lstStyle/>
                    <a:p>
                      <a:pPr algn="ctr" hangingPunct="0">
                        <a:lnSpc>
                          <a:spcPct val="130000"/>
                        </a:lnSpc>
                        <a:spcAft>
                          <a:spcPts val="800"/>
                        </a:spcAft>
                        <a:tabLst>
                          <a:tab pos="5671185" algn="l"/>
                        </a:tabLst>
                      </a:pPr>
                      <a:r>
                        <a:rPr lang="en-US" sz="2200" b="1">
                          <a:solidFill>
                            <a:srgbClr val="000000"/>
                          </a:solidFill>
                          <a:effectLst/>
                          <a:latin typeface="+mn-lt"/>
                          <a:ea typeface="仿宋" panose="02010609060101010101" pitchFamily="49" charset="-122"/>
                          <a:cs typeface="Times New Roman" panose="02020603050405020304" pitchFamily="18" charset="0"/>
                        </a:rPr>
                        <a:t>特征</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200" b="1">
                          <a:solidFill>
                            <a:srgbClr val="000000"/>
                          </a:solidFill>
                          <a:effectLst/>
                          <a:latin typeface="+mn-lt"/>
                          <a:ea typeface="仿宋" panose="02010609060101010101" pitchFamily="49" charset="-122"/>
                          <a:cs typeface="Times New Roman" panose="02020603050405020304" pitchFamily="18" charset="0"/>
                        </a:rPr>
                        <a:t>可逆</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200" b="1">
                          <a:solidFill>
                            <a:srgbClr val="000000"/>
                          </a:solidFill>
                          <a:effectLst/>
                          <a:latin typeface="+mn-lt"/>
                          <a:ea typeface="仿宋" panose="02010609060101010101" pitchFamily="49" charset="-122"/>
                          <a:cs typeface="Times New Roman" panose="02020603050405020304" pitchFamily="18" charset="0"/>
                        </a:rPr>
                        <a:t>不可逆</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82063">
                <a:tc>
                  <a:txBody>
                    <a:bodyPr/>
                    <a:lstStyle/>
                    <a:p>
                      <a:pPr algn="ctr" hangingPunct="0">
                        <a:lnSpc>
                          <a:spcPct val="130000"/>
                        </a:lnSpc>
                        <a:spcAft>
                          <a:spcPts val="800"/>
                        </a:spcAft>
                        <a:tabLst>
                          <a:tab pos="5671185" algn="l"/>
                        </a:tabLst>
                      </a:pPr>
                      <a:r>
                        <a:rPr lang="en-US" sz="2200" b="1">
                          <a:solidFill>
                            <a:srgbClr val="000000"/>
                          </a:solidFill>
                          <a:effectLst/>
                          <a:latin typeface="+mn-lt"/>
                          <a:ea typeface="仿宋" panose="02010609060101010101" pitchFamily="49" charset="-122"/>
                          <a:cs typeface="Times New Roman" panose="02020603050405020304" pitchFamily="18" charset="0"/>
                        </a:rPr>
                        <a:t>实质</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zh-CN" sz="2200" b="1">
                          <a:solidFill>
                            <a:srgbClr val="000000"/>
                          </a:solidFill>
                          <a:effectLst/>
                          <a:latin typeface="+mn-lt"/>
                          <a:ea typeface="仿宋" panose="02010609060101010101" pitchFamily="49" charset="-122"/>
                          <a:cs typeface="Times New Roman" panose="02020603050405020304" pitchFamily="18" charset="0"/>
                        </a:rPr>
                        <a:t>溶解度降低，物理变化</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zh-CN" sz="2200" b="1">
                          <a:solidFill>
                            <a:srgbClr val="000000"/>
                          </a:solidFill>
                          <a:effectLst/>
                          <a:latin typeface="+mn-lt"/>
                          <a:ea typeface="仿宋" panose="02010609060101010101" pitchFamily="49" charset="-122"/>
                          <a:cs typeface="Times New Roman" panose="02020603050405020304" pitchFamily="18" charset="0"/>
                        </a:rPr>
                        <a:t>结构、性质改变，化学变化</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6189">
                <a:tc>
                  <a:txBody>
                    <a:bodyPr/>
                    <a:lstStyle/>
                    <a:p>
                      <a:pPr algn="ctr" hangingPunct="0">
                        <a:lnSpc>
                          <a:spcPct val="130000"/>
                        </a:lnSpc>
                        <a:spcAft>
                          <a:spcPts val="800"/>
                        </a:spcAft>
                        <a:tabLst>
                          <a:tab pos="5671185" algn="l"/>
                        </a:tabLst>
                      </a:pPr>
                      <a:r>
                        <a:rPr lang="en-US" sz="2200" b="1">
                          <a:solidFill>
                            <a:srgbClr val="000000"/>
                          </a:solidFill>
                          <a:effectLst/>
                          <a:latin typeface="+mn-lt"/>
                          <a:ea typeface="仿宋" panose="02010609060101010101" pitchFamily="49" charset="-122"/>
                          <a:cs typeface="Times New Roman" panose="02020603050405020304" pitchFamily="18" charset="0"/>
                        </a:rPr>
                        <a:t>条件</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zh-CN" sz="2200" b="1">
                          <a:solidFill>
                            <a:srgbClr val="000000"/>
                          </a:solidFill>
                          <a:effectLst/>
                          <a:latin typeface="+mn-lt"/>
                          <a:ea typeface="仿宋" panose="02010609060101010101" pitchFamily="49" charset="-122"/>
                          <a:cs typeface="Times New Roman" panose="02020603050405020304" pitchFamily="18" charset="0"/>
                        </a:rPr>
                        <a:t>碱金属、镁、铝等轻金属盐或铵盐的浓溶液</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800"/>
                        </a:spcAft>
                        <a:tabLst>
                          <a:tab pos="5671185" algn="l"/>
                        </a:tabLst>
                      </a:pPr>
                      <a:r>
                        <a:rPr lang="zh-CN" sz="2200" b="1">
                          <a:solidFill>
                            <a:srgbClr val="000000"/>
                          </a:solidFill>
                          <a:effectLst/>
                          <a:latin typeface="+mn-lt"/>
                          <a:ea typeface="仿宋" panose="02010609060101010101" pitchFamily="49" charset="-122"/>
                          <a:cs typeface="Times New Roman" panose="02020603050405020304" pitchFamily="18" charset="0"/>
                        </a:rPr>
                        <a:t>加热等物理因素；强酸、强碱、强氧化剂、重金属盐、苯酚等化学因素</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82063">
                <a:tc>
                  <a:txBody>
                    <a:bodyPr/>
                    <a:lstStyle/>
                    <a:p>
                      <a:pPr algn="ctr" hangingPunct="0">
                        <a:lnSpc>
                          <a:spcPct val="130000"/>
                        </a:lnSpc>
                        <a:spcAft>
                          <a:spcPts val="800"/>
                        </a:spcAft>
                        <a:tabLst>
                          <a:tab pos="5671185" algn="l"/>
                        </a:tabLst>
                      </a:pPr>
                      <a:r>
                        <a:rPr lang="en-US" sz="2200" b="1">
                          <a:solidFill>
                            <a:srgbClr val="000000"/>
                          </a:solidFill>
                          <a:effectLst/>
                          <a:latin typeface="+mn-lt"/>
                          <a:ea typeface="仿宋" panose="02010609060101010101" pitchFamily="49" charset="-122"/>
                          <a:cs typeface="Times New Roman" panose="02020603050405020304" pitchFamily="18" charset="0"/>
                        </a:rPr>
                        <a:t>用途</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200" b="1">
                          <a:solidFill>
                            <a:srgbClr val="000000"/>
                          </a:solidFill>
                          <a:effectLst/>
                          <a:latin typeface="+mn-lt"/>
                          <a:ea typeface="仿宋" panose="02010609060101010101" pitchFamily="49" charset="-122"/>
                          <a:cs typeface="Times New Roman" panose="02020603050405020304" pitchFamily="18" charset="0"/>
                        </a:rPr>
                        <a:t>分离、提纯蛋白质</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200" b="1">
                          <a:solidFill>
                            <a:srgbClr val="000000"/>
                          </a:solidFill>
                          <a:effectLst/>
                          <a:latin typeface="+mn-lt"/>
                          <a:ea typeface="仿宋" panose="02010609060101010101" pitchFamily="49" charset="-122"/>
                          <a:cs typeface="Times New Roman" panose="02020603050405020304" pitchFamily="18" charset="0"/>
                        </a:rPr>
                        <a:t>杀菌、消毒</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64126">
                <a:tc>
                  <a:txBody>
                    <a:bodyPr/>
                    <a:lstStyle/>
                    <a:p>
                      <a:pPr algn="ctr" hangingPunct="0">
                        <a:lnSpc>
                          <a:spcPct val="130000"/>
                        </a:lnSpc>
                        <a:spcAft>
                          <a:spcPts val="800"/>
                        </a:spcAft>
                        <a:tabLst>
                          <a:tab pos="5671185" algn="l"/>
                        </a:tabLst>
                      </a:pPr>
                      <a:r>
                        <a:rPr lang="en-US" sz="2200" b="1">
                          <a:solidFill>
                            <a:srgbClr val="000000"/>
                          </a:solidFill>
                          <a:effectLst/>
                          <a:latin typeface="+mn-lt"/>
                          <a:ea typeface="仿宋" panose="02010609060101010101" pitchFamily="49" charset="-122"/>
                          <a:cs typeface="Times New Roman" panose="02020603050405020304" pitchFamily="18" charset="0"/>
                        </a:rPr>
                        <a:t>应用</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en-US" sz="2200" b="1">
                          <a:solidFill>
                            <a:srgbClr val="000000"/>
                          </a:solidFill>
                          <a:effectLst/>
                          <a:latin typeface="+mn-lt"/>
                          <a:ea typeface="仿宋" panose="02010609060101010101" pitchFamily="49" charset="-122"/>
                          <a:cs typeface="Times New Roman" panose="02020603050405020304" pitchFamily="18" charset="0"/>
                        </a:rPr>
                        <a:t>血浆蛋白的分离等</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800"/>
                        </a:spcAft>
                        <a:tabLst>
                          <a:tab pos="5671185" algn="l"/>
                        </a:tabLst>
                      </a:pPr>
                      <a:r>
                        <a:rPr lang="zh-CN" sz="2200" b="1">
                          <a:solidFill>
                            <a:srgbClr val="000000"/>
                          </a:solidFill>
                          <a:effectLst/>
                          <a:latin typeface="+mn-lt"/>
                          <a:ea typeface="仿宋" panose="02010609060101010101" pitchFamily="49" charset="-122"/>
                          <a:cs typeface="Times New Roman" panose="02020603050405020304" pitchFamily="18" charset="0"/>
                        </a:rPr>
                        <a:t>用福尔马林溶液保存动物标本等</a:t>
                      </a:r>
                      <a:endParaRPr lang="zh-CN" sz="2200">
                        <a:effectLst/>
                        <a:latin typeface="+mn-lt"/>
                        <a:ea typeface="仿宋" panose="02010609060101010101" pitchFamily="49" charset="-122"/>
                        <a:cs typeface="Times New Roman" panose="02020603050405020304" pitchFamily="18" charset="0"/>
                      </a:endParaRPr>
                    </a:p>
                  </a:txBody>
                  <a:tcPr marL="40410" marR="404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3727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蛋白质的检验、分离和提纯</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）蛋白质的检验方法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蛋白质的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显色反应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向蛋白质溶液中加浓硝酸，微热，生成黄色固体。含有苯环的蛋白质均能发生这个反应。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灼烧法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灼烧蛋白质，可闻到烧焦羽毛气味。这一现象可用于区分丝绸、羊毛等动物纤维（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蛋白质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）与其他类纤维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0541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）蛋白质的分离和提纯方法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常用盐析法来分离和提纯蛋白质，因为盐析是可逆的。向蛋白质溶液中加入一定浓度的某些盐溶液，蛋白质的溶解度降低而从溶液中析出。盐析是一个可逆过程，析出的蛋白质又能溶于水中，并不影响它的活性。</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对于蛋白质溶液（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属于胶体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，可用渗析法除去其中的杂质离子，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原理是蛋白质属于高分子化合物，不能通过半透膜，而离子可以通过。将蛋白质溶液装入半透膜袋内，置于流动的蒸馏水中即可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YTImage24典例2.eps&amp;24&amp;1-1$"/>
          <p:cNvPicPr/>
          <p:nvPr/>
        </p:nvPicPr>
        <p:blipFill>
          <a:blip r:embed="rId1" cstate="print">
            <a:extLst>
              <a:ext uri="{28A0092B-C50C-407E-A947-70E740481C1C}">
                <a14:useLocalDpi xmlns:a14="http://schemas.microsoft.com/office/drawing/2010/main" val="0"/>
              </a:ext>
            </a:extLst>
          </a:blip>
          <a:stretch>
            <a:fillRect/>
          </a:stretch>
        </p:blipFill>
        <p:spPr>
          <a:xfrm>
            <a:off x="360854" y="918240"/>
            <a:ext cx="1089660" cy="350520"/>
          </a:xfrm>
          <a:prstGeom prst="rect">
            <a:avLst/>
          </a:prstGeom>
        </p:spPr>
      </p:pic>
      <p:sp>
        <p:nvSpPr>
          <p:cNvPr id="3" name="内容占位符 2"/>
          <p:cNvSpPr>
            <a:spLocks noGrp="1"/>
          </p:cNvSpPr>
          <p:nvPr>
            <p:ph idx="1"/>
          </p:nvPr>
        </p:nvSpPr>
        <p:spPr>
          <a:xfrm>
            <a:off x="360854" y="764704"/>
            <a:ext cx="11485848" cy="4380686"/>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唐代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赵蕤所题《嫘祖圣地》碑文记载：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嫘祖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首创种桑养蚕之法</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抽丝编绢之术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谏诤黄帝</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旨定农桑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法制衣裳</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弼政之功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殁世不忘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下列有关说法正确的是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抽丝编绢</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涉及化学变化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蚕丝和棉纤维都是天然高分子，不能灼烧鉴别</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蚕丝水解可以生成葡萄糖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丝绸制品的主要成分是蛋白质，不能高温</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熨烫</a:t>
            </a: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1">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p:pic>
        <p:nvPicPr>
          <p:cNvPr id="4" name="图片 3" descr="YTImage24答案.eps&amp;10&amp;1-1$"/>
          <p:cNvPicPr/>
          <p:nvPr/>
        </p:nvPicPr>
        <p:blipFill>
          <a:blip r:embed="rId2" cstate="print">
            <a:extLst>
              <a:ext uri="{28A0092B-C50C-407E-A947-70E740481C1C}">
                <a14:useLocalDpi xmlns:a14="http://schemas.microsoft.com/office/drawing/2010/main" val="0"/>
              </a:ext>
            </a:extLst>
          </a:blip>
          <a:stretch>
            <a:fillRect/>
          </a:stretch>
        </p:blipFill>
        <p:spPr>
          <a:xfrm>
            <a:off x="405337" y="4307464"/>
            <a:ext cx="923925" cy="329565"/>
          </a:xfrm>
          <a:prstGeom prst="rect">
            <a:avLst/>
          </a:prstGeom>
        </p:spPr>
      </p:pic>
      <p:sp>
        <p:nvSpPr>
          <p:cNvPr id="5" name="内容占位符 4"/>
          <p:cNvSpPr>
            <a:spLocks noGrp="1"/>
          </p:cNvSpPr>
          <p:nvPr>
            <p:ph idx="1"/>
          </p:nvPr>
        </p:nvSpPr>
        <p:spPr>
          <a:xfrm>
            <a:off x="360854" y="764704"/>
            <a:ext cx="11485848" cy="3416320"/>
          </a:xfrm>
        </p:spPr>
        <p:txBody>
          <a:bodyPr/>
          <a:lstStyle/>
          <a:p>
            <a:pPr hangingPunct="0">
              <a:spcAft>
                <a:spcPts val="800"/>
              </a:spcAft>
              <a:tabLst>
                <a:tab pos="5671185" algn="l"/>
              </a:tabLst>
            </a:pP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抽丝编绢</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是将蚕茧抽成丝线，再编织成绢的过程，没有新物质产生，不涉及化学变化，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错误；蚕丝的主要成分是蛋白质，棉纤维的主要成分是纤维素，两者都是天然高分子，蛋白质在灼烧时会有烧焦羽毛气味，而棉纤维灼烧时没有这种气味，因此可用灼烧法鉴别蚕丝和棉纤维，</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错误；蚕丝的主要成分是</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蛋白质，水解的最终产物是氨基酸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错误；丝的主要成分是蛋白质，高温时蛋白质会发生变性，因此不能高温烫熨，</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sp>
        <p:nvSpPr>
          <p:cNvPr id="2" name="矩形 1"/>
          <p:cNvSpPr/>
          <p:nvPr/>
        </p:nvSpPr>
        <p:spPr>
          <a:xfrm>
            <a:off x="1198662" y="4149080"/>
            <a:ext cx="716863"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ea typeface="楷体" panose="02010609060101010101" pitchFamily="49" charset="-122"/>
                <a:cs typeface="Times New Roman" panose="02020603050405020304" pitchFamily="18" charset="0"/>
              </a:rPr>
              <a:t>D</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98890"/>
            <a:ext cx="11485848" cy="2513509"/>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－氨基酸的结构通式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氨基酸的物理性质</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固态氨基酸主要以内盐形式存在，熔点较高，不易挥发，难溶于有机溶剂。常见的氨基酸均为无色结晶，熔点在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a:t>
            </a:r>
            <a:r>
              <a:rPr lang="zh-CN" altLang="zh-CN" b="1">
                <a:solidFill>
                  <a:srgbClr val="000000"/>
                </a:solidFill>
                <a:latin typeface="+mn-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4511030" y="692696"/>
            <a:ext cx="2140968" cy="159094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46018"/>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本题时应注意以下几点：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重金属盐溶液，无论浓稀，均能使蛋白质变性。</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天然蛋白质的水解产物为</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氨基酸。</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盐析和变性的区别</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4" name="图片 3" descr="YTImage顿有所悟.eps&amp;378&amp;1-1$"/>
          <p:cNvPicPr/>
          <p:nvPr/>
        </p:nvPicPr>
        <p:blipFill>
          <a:blip r:embed="rId1">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78582" y="836712"/>
            <a:ext cx="2132965" cy="46736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核酸</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的组成、结构和性质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核酸的组成和结构</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p:txBody>
      </p:sp>
      <p:pic>
        <p:nvPicPr>
          <p:cNvPr id="4" name="图片 3" descr="YTImage要点3.eps&amp;379&amp;1-1$"/>
          <p:cNvPicPr/>
          <p:nvPr/>
        </p:nvPicPr>
        <p:blipFill>
          <a:blip r:embed="rId1" cstate="print">
            <a:extLst>
              <a:ext uri="{28A0092B-C50C-407E-A947-70E740481C1C}">
                <a14:useLocalDpi xmlns:a14="http://schemas.microsoft.com/office/drawing/2010/main" val="0"/>
              </a:ext>
            </a:extLst>
          </a:blip>
          <a:stretch>
            <a:fillRect/>
          </a:stretch>
        </p:blipFill>
        <p:spPr>
          <a:xfrm>
            <a:off x="406574" y="908720"/>
            <a:ext cx="1089660" cy="382270"/>
          </a:xfrm>
          <a:prstGeom prst="rect">
            <a:avLst/>
          </a:prstGeom>
        </p:spPr>
      </p:pic>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5519142" y="620688"/>
            <a:ext cx="4320480" cy="5997844"/>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35290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核酸的性质</a:t>
                </a:r>
                <a:endParaRPr lang="zh-CN" altLang="zh-CN" sz="1400">
                  <a:effectLst/>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）核酸中的碱基具有碱性，磷酸基团具有酸性，因此核酸具有两性电离的性质，但磷酸基团的酸性大于碱基的碱性，核酸整体偏酸性。</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）核酸</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酶</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水解</m:t>
                        </m:r>
                      </m:e>
                    </m:eqAr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核苷酸</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酶</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水解</m:t>
                        </m:r>
                      </m:e>
                    </m:eqAr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磷酸＋核苷；核苷</a:t>
                </a:r>
                <a14:m>
                  <m:oMath xmlns:m="http://schemas.openxmlformats.org/officeDocument/2006/math">
                    <m:eqArr>
                      <m:eqAr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eqArrPr>
                      <m:e>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酶</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e>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水解</m:t>
                        </m:r>
                      </m:e>
                    </m:eqAr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戊糖＋碱基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352906"/>
              </a:xfrm>
              <a:blipFill rotWithShape="1">
                <a:blip r:embed="rId1"/>
                <a:stretch>
                  <a:fillRect l="-2" t="-19" r="1" b="3"/>
                </a:stretch>
              </a:blipFill>
            </p:spPr>
            <p:txBody>
              <a:bodyPr/>
              <a:lstStyle/>
              <a:p>
                <a:r>
                  <a:rPr lang="zh-CN" altLang="en-US">
                    <a:noFill/>
                  </a:rPr>
                  <a:t> </a:t>
                </a:r>
              </a:p>
            </p:txBody>
          </p:sp>
        </mc:Fallback>
      </mc:AlternateContent>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310604"/>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是生物体的重要组成物质，在它的碱基对中储存着遗传信息，它与生物的生长、发育等正常生命活动以及癌变、突变等异常生命活动密切相关。下列有关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的说法正确的是（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核酸就是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水解得到的碱基含尿嘧啶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水解的最终产物之一戊糖是二糖</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基因的化学本质是</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分子中能代表某一遗传性状的核苷酸</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序列</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24典例3.eps&amp;381&amp;1-1$"/>
          <p:cNvPicPr/>
          <p:nvPr/>
        </p:nvPicPr>
        <p:blipFill>
          <a:blip r:embed="rId1" cstate="print">
            <a:extLst>
              <a:ext uri="{28A0092B-C50C-407E-A947-70E740481C1C}">
                <a14:useLocalDpi xmlns:a14="http://schemas.microsoft.com/office/drawing/2010/main" val="0"/>
              </a:ext>
            </a:extLst>
          </a:blip>
          <a:stretch>
            <a:fillRect/>
          </a:stretch>
        </p:blipFill>
        <p:spPr>
          <a:xfrm>
            <a:off x="360854" y="908720"/>
            <a:ext cx="1154430" cy="37211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水解得到的碱基有四种，分别是腺嘌呤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、鸟嘌呤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、胞嘧啶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和胸腺嘧啶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RNA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水解才能得到尿嘧啶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错误；戊糖是单糖，</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错误；基因的化学本质是</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DNA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分子中能代表某一遗传性状的核苷酸序列，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5" name="图片 4" descr="YTImage24解析.eps&amp;382&amp;1-1$"/>
          <p:cNvPicPr/>
          <p:nvPr/>
        </p:nvPicPr>
        <p:blipFill>
          <a:blip r:embed="rId1" cstate="print">
            <a:extLst>
              <a:ext uri="{28A0092B-C50C-407E-A947-70E740481C1C}">
                <a14:useLocalDpi xmlns:a14="http://schemas.microsoft.com/office/drawing/2010/main" val="0"/>
              </a:ext>
            </a:extLst>
          </a:blip>
          <a:stretch>
            <a:fillRect/>
          </a:stretch>
        </p:blipFill>
        <p:spPr>
          <a:xfrm>
            <a:off x="478582" y="946815"/>
            <a:ext cx="903605" cy="321945"/>
          </a:xfrm>
          <a:prstGeom prst="rect">
            <a:avLst/>
          </a:prstGeom>
        </p:spPr>
      </p:pic>
      <p:pic>
        <p:nvPicPr>
          <p:cNvPr id="6" name="图片 5" descr="YTImage24答案.eps&amp;383&amp;1-1$"/>
          <p:cNvPicPr/>
          <p:nvPr/>
        </p:nvPicPr>
        <p:blipFill>
          <a:blip r:embed="rId2">
            <a:extLst>
              <a:ext uri="{28A0092B-C50C-407E-A947-70E740481C1C}">
                <a14:useLocalDpi xmlns:a14="http://schemas.microsoft.com/office/drawing/2010/main" val="0"/>
              </a:ext>
            </a:extLst>
          </a:blip>
          <a:stretch>
            <a:fillRect/>
          </a:stretch>
        </p:blipFill>
        <p:spPr>
          <a:xfrm>
            <a:off x="406574" y="3140968"/>
            <a:ext cx="983615" cy="350520"/>
          </a:xfrm>
          <a:prstGeom prst="rect">
            <a:avLst/>
          </a:prstGeom>
        </p:spPr>
      </p:pic>
      <p:sp>
        <p:nvSpPr>
          <p:cNvPr id="2" name="矩形 1"/>
          <p:cNvSpPr/>
          <p:nvPr/>
        </p:nvSpPr>
        <p:spPr>
          <a:xfrm>
            <a:off x="1198662" y="2998339"/>
            <a:ext cx="716863" cy="646331"/>
          </a:xfrm>
          <a:prstGeom prst="rect">
            <a:avLst/>
          </a:prstGeom>
        </p:spPr>
        <p:txBody>
          <a:bodyPr wrap="none">
            <a:spAutoFit/>
          </a:bodyPr>
          <a:lstStyle/>
          <a:p>
            <a:pPr algn="just">
              <a:lnSpc>
                <a:spcPct val="150000"/>
              </a:lnSpc>
              <a:spcAft>
                <a:spcPts val="800"/>
              </a:spcAft>
              <a:tabLst>
                <a:tab pos="5671185" algn="l"/>
              </a:tabLst>
            </a:pPr>
            <a:r>
              <a:rPr lang="en-US" altLang="zh-CN" sz="2400">
                <a:solidFill>
                  <a:srgbClr val="000000"/>
                </a:solidFill>
                <a:latin typeface="楷体" panose="02010609060101010101" pitchFamily="49" charset="-122"/>
                <a:cs typeface="Times New Roman" panose="02020603050405020304" pitchFamily="18" charset="0"/>
              </a:rPr>
              <a:t>　</a:t>
            </a:r>
            <a:r>
              <a:rPr lang="en-US" altLang="zh-CN" sz="2400">
                <a:solidFill>
                  <a:srgbClr val="000000"/>
                </a:solidFill>
                <a:ea typeface="楷体" panose="02010609060101010101" pitchFamily="49" charset="-122"/>
                <a:cs typeface="Times New Roman" panose="02020603050405020304" pitchFamily="18" charset="0"/>
              </a:rPr>
              <a:t>D</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3070870" y="692696"/>
            <a:ext cx="6097080" cy="758104"/>
          </a:xfrm>
          <a:prstGeom prst="rect">
            <a:avLst/>
          </a:prstGeom>
        </p:spPr>
      </p:pic>
      <p:sp>
        <p:nvSpPr>
          <p:cNvPr id="3" name="内容占位符 2"/>
          <p:cNvSpPr>
            <a:spLocks noGrp="1"/>
          </p:cNvSpPr>
          <p:nvPr>
            <p:ph idx="1"/>
          </p:nvPr>
        </p:nvSpPr>
        <p:spPr>
          <a:xfrm>
            <a:off x="360854" y="1628800"/>
            <a:ext cx="11485848" cy="1232838"/>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油脂</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的相关性质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油脂的官能团与</a:t>
            </a:r>
            <a:r>
              <a:rPr lang="zh-CN"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化学性质</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p:txBody>
      </p:sp>
      <p:pic>
        <p:nvPicPr>
          <p:cNvPr id="5" name="图片 4" descr="YTImage情境1.eps&amp;385&amp;1-1$"/>
          <p:cNvPicPr/>
          <p:nvPr/>
        </p:nvPicPr>
        <p:blipFill>
          <a:blip r:embed="rId2" cstate="print">
            <a:extLst>
              <a:ext uri="{28A0092B-C50C-407E-A947-70E740481C1C}">
                <a14:useLocalDpi xmlns:a14="http://schemas.microsoft.com/office/drawing/2010/main" val="0"/>
              </a:ext>
            </a:extLst>
          </a:blip>
          <a:stretch>
            <a:fillRect/>
          </a:stretch>
        </p:blipFill>
        <p:spPr>
          <a:xfrm>
            <a:off x="360854" y="1728592"/>
            <a:ext cx="1120140" cy="393065"/>
          </a:xfrm>
          <a:prstGeom prst="rect">
            <a:avLst/>
          </a:prstGeom>
        </p:spPr>
      </p:pic>
      <p:graphicFrame>
        <p:nvGraphicFramePr>
          <p:cNvPr id="4" name="表格 3"/>
          <p:cNvGraphicFramePr>
            <a:graphicFrameLocks noGrp="1"/>
          </p:cNvGraphicFramePr>
          <p:nvPr/>
        </p:nvGraphicFramePr>
        <p:xfrm>
          <a:off x="408293" y="2961430"/>
          <a:ext cx="11449272" cy="3197860"/>
        </p:xfrm>
        <a:graphic>
          <a:graphicData uri="http://schemas.openxmlformats.org/drawingml/2006/table">
            <a:tbl>
              <a:tblPr firstRow="1" firstCol="1" bandRow="1"/>
              <a:tblGrid>
                <a:gridCol w="1127185"/>
                <a:gridCol w="6232407"/>
                <a:gridCol w="4089680"/>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官能团</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endParaRPr lang="en-US" sz="2400" b="1" smtClean="0">
                        <a:solidFill>
                          <a:srgbClr val="000000"/>
                        </a:solidFill>
                        <a:effectLst/>
                        <a:latin typeface="+mn-lt"/>
                        <a:ea typeface="仿宋" panose="02010609060101010101" pitchFamily="49" charset="-122"/>
                        <a:cs typeface="Times New Roman" panose="02020603050405020304" pitchFamily="18" charset="0"/>
                      </a:endParaRPr>
                    </a:p>
                    <a:p>
                      <a:pPr algn="just"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一定含有</a:t>
                      </a:r>
                      <a:endParaRPr lang="en-US" altLang="zh-CN" sz="2400" b="1" smtClean="0">
                        <a:solidFill>
                          <a:srgbClr val="000000"/>
                        </a:solidFill>
                        <a:effectLst/>
                        <a:latin typeface="+mn-lt"/>
                        <a:ea typeface="仿宋" panose="02010609060101010101" pitchFamily="49" charset="-122"/>
                        <a:cs typeface="Times New Roman" panose="02020603050405020304" pitchFamily="18" charset="0"/>
                      </a:endParaRPr>
                    </a:p>
                    <a:p>
                      <a:pPr algn="just" hangingPunct="0">
                        <a:lnSpc>
                          <a:spcPct val="150000"/>
                        </a:lnSpc>
                        <a:spcAft>
                          <a:spcPts val="800"/>
                        </a:spcAft>
                        <a:tabLst>
                          <a:tab pos="5671185" algn="l"/>
                        </a:tabLst>
                      </a:pP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r>
                        <a:rPr lang="en-US" sz="2400" b="1" smtClean="0">
                          <a:solidFill>
                            <a:srgbClr val="000000"/>
                          </a:solidFill>
                          <a:effectLst/>
                          <a:latin typeface="+mn-lt"/>
                          <a:ea typeface="仿宋" panose="02010609060101010101" pitchFamily="49" charset="-122"/>
                          <a:cs typeface="Times New Roman" panose="02020603050405020304" pitchFamily="18" charset="0"/>
                        </a:rPr>
                        <a:t>可能含有 </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化学</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性质</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发生水解反应。酸性条件下水解产物是高级脂肪酸和甘油，碱性条件下水解产物是高级脂肪酸盐和甘油</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能与氢气发生加成反应，能使溴水（或溴的</a:t>
                      </a:r>
                      <a:r>
                        <a:rPr lang="en-US" sz="2400" b="1">
                          <a:solidFill>
                            <a:srgbClr val="000000"/>
                          </a:solidFill>
                          <a:effectLst/>
                          <a:latin typeface="+mn-lt"/>
                          <a:ea typeface="仿宋" panose="02010609060101010101" pitchFamily="49" charset="-122"/>
                          <a:cs typeface="Times New Roman" panose="02020603050405020304" pitchFamily="18" charset="0"/>
                        </a:rPr>
                        <a:t>CCl</a:t>
                      </a:r>
                      <a:r>
                        <a:rPr lang="en-US" sz="2400" b="1" baseline="-25000">
                          <a:solidFill>
                            <a:srgbClr val="000000"/>
                          </a:solidFill>
                          <a:effectLst/>
                          <a:latin typeface="+mn-lt"/>
                          <a:ea typeface="仿宋" panose="02010609060101010101" pitchFamily="49" charset="-122"/>
                          <a:cs typeface="Times New Roman" panose="02020603050405020304" pitchFamily="18" charset="0"/>
                        </a:rPr>
                        <a:t>4</a:t>
                      </a:r>
                      <a:r>
                        <a:rPr lang="zh-CN" sz="2400" b="1">
                          <a:solidFill>
                            <a:srgbClr val="000000"/>
                          </a:solidFill>
                          <a:effectLst/>
                          <a:latin typeface="+mn-lt"/>
                          <a:ea typeface="仿宋" panose="02010609060101010101" pitchFamily="49" charset="-122"/>
                          <a:cs typeface="Times New Roman" panose="02020603050405020304" pitchFamily="18" charset="0"/>
                        </a:rPr>
                        <a:t>溶液）、酸性</a:t>
                      </a:r>
                      <a:r>
                        <a:rPr lang="en-US" sz="2400" b="1">
                          <a:solidFill>
                            <a:srgbClr val="000000"/>
                          </a:solidFill>
                          <a:effectLst/>
                          <a:latin typeface="+mn-lt"/>
                          <a:ea typeface="仿宋" panose="02010609060101010101" pitchFamily="49" charset="-122"/>
                          <a:cs typeface="Times New Roman" panose="02020603050405020304" pitchFamily="18" charset="0"/>
                        </a:rPr>
                        <a:t>KMnO</a:t>
                      </a:r>
                      <a:r>
                        <a:rPr lang="en-US" sz="2400" b="1" baseline="-25000">
                          <a:solidFill>
                            <a:srgbClr val="000000"/>
                          </a:solidFill>
                          <a:effectLst/>
                          <a:latin typeface="+mn-lt"/>
                          <a:ea typeface="仿宋" panose="02010609060101010101" pitchFamily="49" charset="-122"/>
                          <a:cs typeface="Times New Roman" panose="02020603050405020304" pitchFamily="18" charset="0"/>
                        </a:rPr>
                        <a:t>4</a:t>
                      </a:r>
                      <a:r>
                        <a:rPr lang="zh-CN" sz="2400" b="1">
                          <a:solidFill>
                            <a:srgbClr val="000000"/>
                          </a:solidFill>
                          <a:effectLst/>
                          <a:latin typeface="+mn-lt"/>
                          <a:ea typeface="仿宋" panose="02010609060101010101" pitchFamily="49" charset="-122"/>
                          <a:cs typeface="Times New Roman" panose="02020603050405020304" pitchFamily="18" charset="0"/>
                        </a:rPr>
                        <a:t>溶液褪色</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6" name="图片 5"/>
          <p:cNvPicPr>
            <a:picLocks noChangeAspect="1"/>
          </p:cNvPicPr>
          <p:nvPr/>
        </p:nvPicPr>
        <p:blipFill>
          <a:blip r:embed="rId3"/>
          <a:stretch>
            <a:fillRect/>
          </a:stretch>
        </p:blipFill>
        <p:spPr>
          <a:xfrm>
            <a:off x="2926854" y="3094756"/>
            <a:ext cx="1417471" cy="1055772"/>
          </a:xfrm>
          <a:prstGeom prst="rect">
            <a:avLst/>
          </a:prstGeom>
        </p:spPr>
      </p:pic>
      <p:pic>
        <p:nvPicPr>
          <p:cNvPr id="8" name="图片 7"/>
          <p:cNvPicPr>
            <a:picLocks noChangeAspect="1"/>
          </p:cNvPicPr>
          <p:nvPr/>
        </p:nvPicPr>
        <p:blipFill>
          <a:blip r:embed="rId4"/>
          <a:stretch>
            <a:fillRect/>
          </a:stretch>
        </p:blipFill>
        <p:spPr>
          <a:xfrm>
            <a:off x="9335566" y="3077504"/>
            <a:ext cx="1575348" cy="1161349"/>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75660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油脂的水解</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）反应原理</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水解反应中酯基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中的碳氧单键发生断裂。</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）水解程度</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酯和油脂在酸性条件下的水解不完全，生成羧酸和醇；在碱性条件下完全水解，生成羧酸盐和醇。油脂在碱性条件下的水解反应又称皂化反应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998862" y="1700808"/>
            <a:ext cx="1590940" cy="981769"/>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油脂和矿物油的比较</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p:txBody>
      </p:sp>
      <p:graphicFrame>
        <p:nvGraphicFramePr>
          <p:cNvPr id="2" name="表格 1"/>
          <p:cNvGraphicFramePr>
            <a:graphicFrameLocks noGrp="1"/>
          </p:cNvGraphicFramePr>
          <p:nvPr/>
        </p:nvGraphicFramePr>
        <p:xfrm>
          <a:off x="381972" y="1484784"/>
          <a:ext cx="11464730" cy="4456788"/>
        </p:xfrm>
        <a:graphic>
          <a:graphicData uri="http://schemas.openxmlformats.org/drawingml/2006/table">
            <a:tbl>
              <a:tblPr firstRow="1" firstCol="1" bandRow="1"/>
              <a:tblGrid>
                <a:gridCol w="1752794"/>
                <a:gridCol w="3816424"/>
                <a:gridCol w="3240359"/>
                <a:gridCol w="2655153"/>
              </a:tblGrid>
              <a:tr h="411451">
                <a:tc rowSpan="2">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项目</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c gridSpan="2">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油脂</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c hMerge="1">
                  <a:tcPr/>
                </a:tc>
                <a:tc rowSpan="2">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矿物油</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r>
              <a:tr h="411451">
                <a:tc vMerge="1">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油</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脂肪</a:t>
                      </a:r>
                      <a:endParaRPr lang="zh-CN" sz="2400">
                        <a:effectLst/>
                        <a:latin typeface="黑体" panose="02010609060101010101" pitchFamily="49" charset="-122"/>
                        <a:ea typeface="黑体"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E3F2E7"/>
                    </a:solidFill>
                  </a:tcPr>
                </a:tc>
                <a:tc vMerge="1">
                  <a:tcPr/>
                </a:tc>
              </a:tr>
              <a:tr h="473184">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组成</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不饱和高级脂肪酸甘油酯</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饱和高级脂肪酸甘油酯</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多种烃（石油及其分馏产品）</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11451">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状态</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液态</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固态</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液态</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234353">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化学性质</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能水解，兼有烯烃的性质</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能水解</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具有烃的性质，不能水解</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11451">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存在</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芝麻等油料作物中</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动物脂肪中</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石油中</a:t>
                      </a:r>
                      <a:endParaRPr lang="zh-CN" sz="2400" b="1">
                        <a:effectLst/>
                        <a:latin typeface="+mn-lt"/>
                        <a:ea typeface="仿宋" panose="02010609060101010101" pitchFamily="49" charset="-122"/>
                        <a:cs typeface="Times New Roman" panose="02020603050405020304" pitchFamily="18" charset="0"/>
                      </a:endParaRPr>
                    </a:p>
                  </a:txBody>
                  <a:tcPr marL="51431" marR="5143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09036"/>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萃取碘水中的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实验中不能用花生油作萃取剂，因为花生油属于不饱和高级脂肪酸甘油酯，会与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发生加成反应。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只有油脂在碱性条件下的水解反应才是皂化反应</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ea typeface="仿宋" panose="02010609060101010101" pitchFamily="49" charset="-122"/>
                <a:cs typeface="Times New Roman" panose="02020603050405020304" pitchFamily="18" charset="0"/>
              </a:rPr>
              <a:t>3）</a:t>
            </a:r>
            <a:r>
              <a:rPr lang="en-US" altLang="zh-CN" b="1" smtClean="0">
                <a:solidFill>
                  <a:srgbClr val="000000"/>
                </a:solidFill>
                <a:ea typeface="仿宋" panose="02010609060101010101" pitchFamily="49" charset="-122"/>
                <a:cs typeface="Times New Roman" panose="02020603050405020304" pitchFamily="18" charset="0"/>
              </a:rPr>
              <a:t>分子结构符合                           </a:t>
            </a:r>
            <a:r>
              <a:rPr lang="en-US" altLang="zh-CN" b="1" smtClean="0">
                <a:solidFill>
                  <a:srgbClr val="000000"/>
                </a:solidFill>
                <a:ea typeface="仿宋" panose="02010609060101010101" pitchFamily="49" charset="-122"/>
                <a:cs typeface="Times New Roman" panose="02020603050405020304" pitchFamily="18" charset="0"/>
              </a:rPr>
              <a:t>  的物质不一定属于油脂</a:t>
            </a:r>
            <a:r>
              <a:rPr lang="en-US" altLang="zh-CN" b="1">
                <a:solidFill>
                  <a:srgbClr val="000000"/>
                </a:solidFill>
                <a:ea typeface="仿宋" panose="02010609060101010101" pitchFamily="49" charset="-122"/>
                <a:cs typeface="Times New Roman" panose="02020603050405020304" pitchFamily="18" charset="0"/>
              </a:rPr>
              <a:t>，只有R、R′、R″</a:t>
            </a:r>
            <a:r>
              <a:rPr lang="en-US" altLang="zh-CN" b="1" smtClean="0">
                <a:solidFill>
                  <a:srgbClr val="000000"/>
                </a:solidFill>
                <a:ea typeface="仿宋" panose="02010609060101010101" pitchFamily="49" charset="-122"/>
                <a:cs typeface="Times New Roman" panose="02020603050405020304" pitchFamily="18" charset="0"/>
              </a:rPr>
              <a:t>为碳原</a:t>
            </a:r>
            <a:endParaRPr lang="en-US" altLang="zh-CN" b="1" smtClean="0">
              <a:solidFill>
                <a:srgbClr val="000000"/>
              </a:solidFill>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b="1">
              <a:solidFill>
                <a:srgbClr val="000000"/>
              </a:solidFill>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ea typeface="仿宋" panose="02010609060101010101" pitchFamily="49"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ea typeface="仿宋" panose="02010609060101010101" pitchFamily="49" charset="-122"/>
                <a:cs typeface="Times New Roman" panose="02020603050405020304" pitchFamily="18" charset="0"/>
              </a:rPr>
              <a:t>子数较多的高级脂肪酸的烃基的物质才是油脂</a:t>
            </a:r>
            <a:r>
              <a:rPr lang="en-US" altLang="zh-CN" b="1" smtClean="0">
                <a:solidFill>
                  <a:srgbClr val="000000"/>
                </a:solidFill>
                <a:ea typeface="仿宋" panose="02010609060101010101" pitchFamily="49" charset="-122"/>
                <a:cs typeface="Times New Roman" panose="02020603050405020304" pitchFamily="18" charset="0"/>
              </a:rPr>
              <a:t>。</a:t>
            </a:r>
            <a:endParaRPr lang="zh-CN" altLang="en-US">
              <a:ea typeface="仿宋" panose="02010609060101010101" pitchFamily="49" charset="-122"/>
            </a:endParaRPr>
          </a:p>
        </p:txBody>
      </p:sp>
      <p:pic>
        <p:nvPicPr>
          <p:cNvPr id="4" name="图片 3" descr="YTImage名师点拨.eps&amp;386&amp;1-1$"/>
          <p:cNvPicPr/>
          <p:nvPr/>
        </p:nvPicPr>
        <p:blipFill>
          <a:blip r:embed="rId1">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60854" y="836712"/>
            <a:ext cx="2001520" cy="467360"/>
          </a:xfrm>
          <a:prstGeom prst="rect">
            <a:avLst/>
          </a:prstGeom>
        </p:spPr>
      </p:pic>
      <p:pic>
        <p:nvPicPr>
          <p:cNvPr id="2" name="图片 1"/>
          <p:cNvPicPr>
            <a:picLocks noChangeAspect="1"/>
          </p:cNvPicPr>
          <p:nvPr/>
        </p:nvPicPr>
        <p:blipFill>
          <a:blip r:embed="rId2"/>
          <a:stretch>
            <a:fillRect/>
          </a:stretch>
        </p:blipFill>
        <p:spPr>
          <a:xfrm>
            <a:off x="3070870" y="2348880"/>
            <a:ext cx="2088232" cy="2619783"/>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302921"/>
          </a:xfrm>
        </p:spPr>
        <p:txBody>
          <a:bodyPr/>
          <a:lstStyle/>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在一定条件下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下列各物质与足量的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溶液完全反应，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消耗</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 NaOH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的是（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24典例1.eps&amp;387&amp;1-1$"/>
          <p:cNvPicPr/>
          <p:nvPr/>
        </p:nvPicPr>
        <p:blipFill>
          <a:blip r:embed="rId1" cstate="print">
            <a:extLst>
              <a:ext uri="{28A0092B-C50C-407E-A947-70E740481C1C}">
                <a14:useLocalDpi xmlns:a14="http://schemas.microsoft.com/office/drawing/2010/main" val="0"/>
              </a:ext>
            </a:extLst>
          </a:blip>
          <a:stretch>
            <a:fillRect/>
          </a:stretch>
        </p:blipFill>
        <p:spPr>
          <a:xfrm>
            <a:off x="478582" y="908720"/>
            <a:ext cx="1246505" cy="401320"/>
          </a:xfrm>
          <a:prstGeom prst="rect">
            <a:avLst/>
          </a:prstGeom>
        </p:spPr>
      </p:pic>
      <p:pic>
        <p:nvPicPr>
          <p:cNvPr id="2" name="图片 1"/>
          <p:cNvPicPr>
            <a:picLocks noChangeAspect="1"/>
          </p:cNvPicPr>
          <p:nvPr/>
        </p:nvPicPr>
        <p:blipFill>
          <a:blip r:embed="rId2"/>
          <a:stretch>
            <a:fillRect/>
          </a:stretch>
        </p:blipFill>
        <p:spPr>
          <a:xfrm>
            <a:off x="360854" y="2058263"/>
            <a:ext cx="5181142" cy="309151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3727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氨基酸的化学性质</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）两性反应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氨基酸具有氨基和羧基的典型反应，如与酸的反应、酯化反应等，因此氨基酸也被称为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两性化合物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）内盐</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氨基酸分子中的氨基和羧基发生相互作用，使氨基酸成为带有正电荷和负电荷的两性离子（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称为内盐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1"/>
          <a:stretch>
            <a:fillRect/>
          </a:stretch>
        </p:blipFill>
        <p:spPr>
          <a:xfrm>
            <a:off x="4799062" y="5217008"/>
            <a:ext cx="2193658" cy="100005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24解析.eps&amp;9&amp;1-1$"/>
          <p:cNvPicPr/>
          <p:nvPr/>
        </p:nvPicPr>
        <p:blipFill>
          <a:blip r:embed="rId1">
            <a:extLst>
              <a:ext uri="{28A0092B-C50C-407E-A947-70E740481C1C}">
                <a14:useLocalDpi xmlns:a14="http://schemas.microsoft.com/office/drawing/2010/main" val="0"/>
              </a:ext>
            </a:extLst>
          </a:blip>
          <a:stretch>
            <a:fillRect/>
          </a:stretch>
        </p:blipFill>
        <p:spPr>
          <a:xfrm>
            <a:off x="393489" y="908720"/>
            <a:ext cx="898733" cy="360039"/>
          </a:xfrm>
          <a:prstGeom prst="rect">
            <a:avLst/>
          </a:prstGeom>
        </p:spPr>
      </p:pic>
      <p:pic>
        <p:nvPicPr>
          <p:cNvPr id="4" name="图片 3" descr="YTImage24答案.eps&amp;10&amp;1-1$"/>
          <p:cNvPicPr/>
          <p:nvPr/>
        </p:nvPicPr>
        <p:blipFill>
          <a:blip r:embed="rId2" cstate="print">
            <a:extLst>
              <a:ext uri="{28A0092B-C50C-407E-A947-70E740481C1C}">
                <a14:useLocalDpi xmlns:a14="http://schemas.microsoft.com/office/drawing/2010/main" val="0"/>
              </a:ext>
            </a:extLst>
          </a:blip>
          <a:stretch>
            <a:fillRect/>
          </a:stretch>
        </p:blipFill>
        <p:spPr>
          <a:xfrm>
            <a:off x="406574" y="6195779"/>
            <a:ext cx="923925" cy="329565"/>
          </a:xfrm>
          <a:prstGeom prst="rect">
            <a:avLst/>
          </a:prstGeom>
        </p:spPr>
      </p:pic>
      <p:sp>
        <p:nvSpPr>
          <p:cNvPr id="5" name="内容占位符 4"/>
          <p:cNvSpPr>
            <a:spLocks noGrp="1"/>
          </p:cNvSpPr>
          <p:nvPr>
            <p:ph idx="1"/>
          </p:nvPr>
        </p:nvSpPr>
        <p:spPr>
          <a:xfrm>
            <a:off x="360854" y="692696"/>
            <a:ext cx="11485848" cy="5386090"/>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1 mol                                                         </a:t>
            </a:r>
            <a:r>
              <a:rPr lang="en-US" altLang="zh-CN" b="1"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与足量的</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NaOH</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溶液完全反应</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需要消耗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 mol NaOH</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其中卤素原子消耗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酚羟基消耗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酯基消耗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酯基水解后生成的酚羟基也消耗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1 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错误</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与足量的</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NaOH</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溶液完全反应</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需要消耗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4 mol NaOH</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其中卤素原子消耗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 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羧基消耗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酯基消耗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正确</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 </a:t>
            </a:r>
            <a:r>
              <a:rPr lang="en-US" altLang="zh-CN" b="1">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与足量的</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NaOH</a:t>
            </a:r>
            <a:r>
              <a:rPr lang="en-US" altLang="zh-CN" b="1"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溶</a:t>
            </a:r>
            <a:endParaRPr lang="en-US" altLang="zh-CN" b="1" smtClean="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液完全反应</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需要消耗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mol NaOH</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其中酚羟基消耗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酯基消耗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酯基水解后生成的酚羟基也消耗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错误</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1 mol CH</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CBr</a:t>
            </a:r>
            <a:r>
              <a:rPr lang="en-US"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与足量的</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NaOH</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溶液完全反应</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需要消耗</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3 mol NaOH</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均为卤素原子发生水解所消耗的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b="1"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错误</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2500554" y="692696"/>
            <a:ext cx="4068907" cy="712425"/>
          </a:xfrm>
          <a:prstGeom prst="rect">
            <a:avLst/>
          </a:prstGeom>
        </p:spPr>
      </p:pic>
      <p:pic>
        <p:nvPicPr>
          <p:cNvPr id="6" name="图片 5"/>
          <p:cNvPicPr>
            <a:picLocks noChangeAspect="1"/>
          </p:cNvPicPr>
          <p:nvPr/>
        </p:nvPicPr>
        <p:blipFill>
          <a:blip r:embed="rId4"/>
          <a:stretch>
            <a:fillRect/>
          </a:stretch>
        </p:blipFill>
        <p:spPr>
          <a:xfrm>
            <a:off x="7607374" y="1844824"/>
            <a:ext cx="4172252" cy="629065"/>
          </a:xfrm>
          <a:prstGeom prst="rect">
            <a:avLst/>
          </a:prstGeom>
        </p:spPr>
      </p:pic>
      <p:pic>
        <p:nvPicPr>
          <p:cNvPr id="7" name="图片 6"/>
          <p:cNvPicPr>
            <a:picLocks noChangeAspect="1"/>
          </p:cNvPicPr>
          <p:nvPr/>
        </p:nvPicPr>
        <p:blipFill>
          <a:blip r:embed="rId5"/>
          <a:stretch>
            <a:fillRect/>
          </a:stretch>
        </p:blipFill>
        <p:spPr>
          <a:xfrm>
            <a:off x="6743278" y="3078946"/>
            <a:ext cx="2211939" cy="1094141"/>
          </a:xfrm>
          <a:prstGeom prst="rect">
            <a:avLst/>
          </a:prstGeom>
        </p:spPr>
      </p:pic>
      <p:sp>
        <p:nvSpPr>
          <p:cNvPr id="8" name="矩形 7"/>
          <p:cNvSpPr/>
          <p:nvPr/>
        </p:nvSpPr>
        <p:spPr>
          <a:xfrm>
            <a:off x="1054646" y="6023029"/>
            <a:ext cx="699230"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ea typeface="楷体" panose="02010609060101010101" pitchFamily="49" charset="-122"/>
                <a:cs typeface="Times New Roman" panose="02020603050405020304" pitchFamily="18" charset="0"/>
              </a:rPr>
              <a:t>B</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997424"/>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复杂</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有机物与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溶液反应比例的计算注意事项</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根据典型代表物的性质确定能与</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溶液反应的官能团：碳卤键、酚羟基、羧基、酰胺基和酯基。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关注官能团的特殊连接位置，如卤素原子或酯基氧原子直接与苯环相连时，水解生成的酚羟基也会与</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溶液反应</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提分绝招A.eps&amp;392&amp;1-1$"/>
          <p:cNvPicPr/>
          <p:nvPr/>
        </p:nvPicPr>
        <p:blipFill>
          <a:blip r:embed="rId1">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331669" y="836712"/>
            <a:ext cx="2008505" cy="45720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29281"/>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氨基酸</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的缩合反应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两</a:t>
            </a:r>
            <a:r>
              <a:rPr lang="zh-CN"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分子间缩合</a:t>
            </a:r>
            <a:endParaRPr lang="en-US"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endParaRPr lang="en-US" altLang="zh-CN" b="1">
              <a:solidFill>
                <a:srgbClr val="000000"/>
              </a:solidFill>
              <a:latin typeface="Times New Roman" panose="02020603050405020304" pitchFamily="18" charset="0"/>
              <a:ea typeface="方正兰亭准黑_GBK》〗〖WT12.《方正兰亭准黑_GBK"/>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方正兰亭准黑_GBK》〗〖WT12.《方正兰亭准黑_GBK"/>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分子间或分子内缩合成环</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分子间缩合</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情境2.eps&amp;393&amp;1-1$"/>
          <p:cNvPicPr/>
          <p:nvPr/>
        </p:nvPicPr>
        <p:blipFill>
          <a:blip r:embed="rId1" cstate="print">
            <a:extLst>
              <a:ext uri="{28A0092B-C50C-407E-A947-70E740481C1C}">
                <a14:useLocalDpi xmlns:a14="http://schemas.microsoft.com/office/drawing/2010/main" val="0"/>
              </a:ext>
            </a:extLst>
          </a:blip>
          <a:stretch>
            <a:fillRect/>
          </a:stretch>
        </p:blipFill>
        <p:spPr>
          <a:xfrm>
            <a:off x="342565" y="908720"/>
            <a:ext cx="1210945" cy="424815"/>
          </a:xfrm>
          <a:prstGeom prst="rect">
            <a:avLst/>
          </a:prstGeom>
        </p:spPr>
      </p:pic>
      <p:pic>
        <p:nvPicPr>
          <p:cNvPr id="2" name="图片 1"/>
          <p:cNvPicPr>
            <a:picLocks noChangeAspect="1"/>
          </p:cNvPicPr>
          <p:nvPr/>
        </p:nvPicPr>
        <p:blipFill>
          <a:blip r:embed="rId2"/>
          <a:stretch>
            <a:fillRect/>
          </a:stretch>
        </p:blipFill>
        <p:spPr>
          <a:xfrm>
            <a:off x="2043715" y="2115951"/>
            <a:ext cx="6819929" cy="1102066"/>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2926854" y="3717032"/>
            <a:ext cx="5698995" cy="290805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分子内缩合</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774726" y="1484784"/>
            <a:ext cx="6840682" cy="2441864"/>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缩聚成多肽</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630710" y="1628800"/>
            <a:ext cx="7848285" cy="1897128"/>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苯丙氨酸的结构简式如下。</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descr="YTImage24典例2.eps&amp;394&amp;1-1$"/>
          <p:cNvPicPr/>
          <p:nvPr/>
        </p:nvPicPr>
        <p:blipFill>
          <a:blip r:embed="rId1" cstate="print">
            <a:extLst>
              <a:ext uri="{28A0092B-C50C-407E-A947-70E740481C1C}">
                <a14:useLocalDpi xmlns:a14="http://schemas.microsoft.com/office/drawing/2010/main" val="0"/>
              </a:ext>
            </a:extLst>
          </a:blip>
          <a:stretch>
            <a:fillRect/>
          </a:stretch>
        </p:blipFill>
        <p:spPr>
          <a:xfrm>
            <a:off x="377070" y="836712"/>
            <a:ext cx="1319530" cy="424815"/>
          </a:xfrm>
          <a:prstGeom prst="rect">
            <a:avLst/>
          </a:prstGeom>
        </p:spPr>
      </p:pic>
      <p:pic>
        <p:nvPicPr>
          <p:cNvPr id="2" name="图片 1"/>
          <p:cNvPicPr>
            <a:picLocks noChangeAspect="1"/>
          </p:cNvPicPr>
          <p:nvPr/>
        </p:nvPicPr>
        <p:blipFill>
          <a:blip r:embed="rId2"/>
          <a:stretch>
            <a:fillRect/>
          </a:stretch>
        </p:blipFill>
        <p:spPr>
          <a:xfrm>
            <a:off x="3619836" y="1546686"/>
            <a:ext cx="3778513" cy="1238035"/>
          </a:xfrm>
          <a:prstGeom prst="rect">
            <a:avLst/>
          </a:prstGeom>
        </p:spPr>
      </p:pic>
      <p:sp>
        <p:nvSpPr>
          <p:cNvPr id="5" name="矩形 4"/>
          <p:cNvSpPr/>
          <p:nvPr/>
        </p:nvSpPr>
        <p:spPr>
          <a:xfrm>
            <a:off x="328760" y="2852936"/>
            <a:ext cx="11485848" cy="1302921"/>
          </a:xfrm>
          <a:prstGeom prst="rect">
            <a:avLst/>
          </a:prstGeom>
        </p:spPr>
        <p:txBody>
          <a:bodyPr wrap="square">
            <a:spAutoFit/>
          </a:bodyPr>
          <a:lstStyle/>
          <a:p>
            <a:pPr algn="just">
              <a:lnSpc>
                <a:spcPct val="150000"/>
              </a:lnSpc>
              <a:spcAft>
                <a:spcPts val="800"/>
              </a:spcAft>
              <a:tabLst>
                <a:tab pos="5671185" algn="l"/>
              </a:tabLst>
            </a:pP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cs typeface="Times New Roman" panose="02020603050405020304" pitchFamily="18" charset="0"/>
              </a:rPr>
              <a:t>1</a:t>
            </a:r>
            <a:r>
              <a:rPr lang="en-US" altLang="zh-CN" sz="2400">
                <a:solidFill>
                  <a:srgbClr val="000000"/>
                </a:solidFill>
                <a:latin typeface="宋体" panose="02010600030101010101" pitchFamily="2" charset="-122"/>
                <a:cs typeface="Times New Roman" panose="02020603050405020304" pitchFamily="18" charset="0"/>
              </a:rPr>
              <a:t>）该分子的酸性基团是</a:t>
            </a:r>
            <a:r>
              <a:rPr lang="en-US" altLang="zh-CN" sz="2400" u="sng">
                <a:solidFill>
                  <a:srgbClr val="000000"/>
                </a:solidFill>
                <a:uFill>
                  <a:solidFill>
                    <a:srgbClr val="000000"/>
                  </a:solidFill>
                </a:uFill>
                <a:latin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cs typeface="Times New Roman" panose="02020603050405020304" pitchFamily="18" charset="0"/>
              </a:rPr>
              <a:t>，苯丙氨酸与</a:t>
            </a:r>
            <a:r>
              <a:rPr lang="en-US" altLang="zh-CN" sz="2400">
                <a:solidFill>
                  <a:srgbClr val="000000"/>
                </a:solidFill>
                <a:cs typeface="Times New Roman" panose="02020603050405020304" pitchFamily="18" charset="0"/>
              </a:rPr>
              <a:t>NaOH</a:t>
            </a:r>
            <a:r>
              <a:rPr lang="en-US" altLang="zh-CN" sz="2400">
                <a:solidFill>
                  <a:srgbClr val="000000"/>
                </a:solidFill>
                <a:latin typeface="宋体" panose="02010600030101010101" pitchFamily="2" charset="-122"/>
                <a:cs typeface="Times New Roman" panose="02020603050405020304" pitchFamily="18" charset="0"/>
              </a:rPr>
              <a:t>溶液反应的化学方程式是</a:t>
            </a:r>
            <a:r>
              <a:rPr lang="en-US" altLang="zh-CN" sz="2400" u="sng">
                <a:solidFill>
                  <a:srgbClr val="000000"/>
                </a:solidFill>
                <a:uFill>
                  <a:solidFill>
                    <a:srgbClr val="000000"/>
                  </a:solidFill>
                </a:uFill>
                <a:latin typeface="宋体" panose="02010600030101010101" pitchFamily="2" charset="-122"/>
                <a:cs typeface="Times New Roman" panose="02020603050405020304" pitchFamily="18" charset="0"/>
              </a:rPr>
              <a:t>　　</a:t>
            </a:r>
            <a:endParaRPr lang="zh-CN" altLang="zh-CN" sz="1400">
              <a:cs typeface="Times New Roman" panose="02020603050405020304" pitchFamily="18" charset="0"/>
            </a:endParaRPr>
          </a:p>
          <a:p>
            <a:pPr algn="just">
              <a:lnSpc>
                <a:spcPct val="150000"/>
              </a:lnSpc>
              <a:spcAft>
                <a:spcPts val="800"/>
              </a:spcAft>
              <a:tabLst>
                <a:tab pos="5671185" algn="l"/>
              </a:tabLst>
            </a:pPr>
            <a:r>
              <a:rPr lang="en-US" altLang="zh-CN" sz="2400" u="sng">
                <a:solidFill>
                  <a:srgbClr val="000000"/>
                </a:solidFill>
                <a:uFill>
                  <a:solidFill>
                    <a:srgbClr val="000000"/>
                  </a:solidFill>
                </a:uFill>
                <a:latin typeface="宋体" panose="02010600030101010101" pitchFamily="2" charset="-122"/>
                <a:cs typeface="Times New Roman" panose="02020603050405020304" pitchFamily="18" charset="0"/>
              </a:rPr>
              <a:t>　　　　　　　　　　　　　　　　　　</a:t>
            </a:r>
            <a:r>
              <a:rPr lang="zh-CN" altLang="zh-CN" sz="2400">
                <a:solidFill>
                  <a:srgbClr val="000000"/>
                </a:solidFill>
                <a:cs typeface="Times New Roman" panose="02020603050405020304" pitchFamily="18" charset="0"/>
              </a:rPr>
              <a:t>。</a:t>
            </a:r>
            <a:endParaRPr lang="zh-CN" altLang="zh-CN" sz="1400">
              <a:cs typeface="Times New Roman" panose="02020603050405020304" pitchFamily="18" charset="0"/>
            </a:endParaRPr>
          </a:p>
        </p:txBody>
      </p:sp>
      <p:pic>
        <p:nvPicPr>
          <p:cNvPr id="6" name="图片 5" descr="YTImage24答案.eps&amp;395&amp;1-1$"/>
          <p:cNvPicPr/>
          <p:nvPr/>
        </p:nvPicPr>
        <p:blipFill>
          <a:blip r:embed="rId3" cstate="print">
            <a:extLst>
              <a:ext uri="{28A0092B-C50C-407E-A947-70E740481C1C}">
                <a14:useLocalDpi xmlns:a14="http://schemas.microsoft.com/office/drawing/2010/main" val="0"/>
              </a:ext>
            </a:extLst>
          </a:blip>
          <a:stretch>
            <a:fillRect/>
          </a:stretch>
        </p:blipFill>
        <p:spPr>
          <a:xfrm>
            <a:off x="348458" y="4509120"/>
            <a:ext cx="864235" cy="307975"/>
          </a:xfrm>
          <a:prstGeom prst="rect">
            <a:avLst/>
          </a:prstGeom>
        </p:spPr>
      </p:pic>
      <p:pic>
        <p:nvPicPr>
          <p:cNvPr id="7" name="图片 6"/>
          <p:cNvPicPr>
            <a:picLocks noChangeAspect="1"/>
          </p:cNvPicPr>
          <p:nvPr/>
        </p:nvPicPr>
        <p:blipFill>
          <a:blip r:embed="rId4"/>
          <a:stretch>
            <a:fillRect/>
          </a:stretch>
        </p:blipFill>
        <p:spPr>
          <a:xfrm>
            <a:off x="1414686" y="4347831"/>
            <a:ext cx="5002886" cy="1079946"/>
          </a:xfrm>
          <a:prstGeom prst="rect">
            <a:avLst/>
          </a:prstGeom>
        </p:spPr>
      </p:pic>
      <p:pic>
        <p:nvPicPr>
          <p:cNvPr id="8" name="图片 7"/>
          <p:cNvPicPr>
            <a:picLocks noChangeAspect="1"/>
          </p:cNvPicPr>
          <p:nvPr/>
        </p:nvPicPr>
        <p:blipFill>
          <a:blip r:embed="rId5"/>
          <a:stretch>
            <a:fillRect/>
          </a:stretch>
        </p:blipFill>
        <p:spPr>
          <a:xfrm>
            <a:off x="6239222" y="4315289"/>
            <a:ext cx="5295642" cy="121656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123283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）该分子的碱性基团是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，苯丙氨酸与盐酸反应的化学方程式是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descr="YTImage24答案.eps&amp;395&amp;1-1$"/>
          <p:cNvPicPr/>
          <p:nvPr/>
        </p:nvPicPr>
        <p:blipFill>
          <a:blip r:embed="rId1" cstate="print">
            <a:extLst>
              <a:ext uri="{28A0092B-C50C-407E-A947-70E740481C1C}">
                <a14:useLocalDpi xmlns:a14="http://schemas.microsoft.com/office/drawing/2010/main" val="0"/>
              </a:ext>
            </a:extLst>
          </a:blip>
          <a:stretch>
            <a:fillRect/>
          </a:stretch>
        </p:blipFill>
        <p:spPr>
          <a:xfrm>
            <a:off x="345825" y="2402314"/>
            <a:ext cx="864235" cy="307975"/>
          </a:xfrm>
          <a:prstGeom prst="rect">
            <a:avLst/>
          </a:prstGeom>
        </p:spPr>
      </p:pic>
      <p:pic>
        <p:nvPicPr>
          <p:cNvPr id="2" name="图片 1"/>
          <p:cNvPicPr>
            <a:picLocks noChangeAspect="1"/>
          </p:cNvPicPr>
          <p:nvPr/>
        </p:nvPicPr>
        <p:blipFill>
          <a:blip r:embed="rId2"/>
          <a:stretch>
            <a:fillRect/>
          </a:stretch>
        </p:blipFill>
        <p:spPr>
          <a:xfrm>
            <a:off x="1414686" y="2222709"/>
            <a:ext cx="7084711" cy="1298864"/>
          </a:xfrm>
          <a:prstGeom prst="rect">
            <a:avLst/>
          </a:prstGeom>
        </p:spPr>
      </p:pic>
      <p:pic>
        <p:nvPicPr>
          <p:cNvPr id="7" name="图片 6"/>
          <p:cNvPicPr>
            <a:picLocks noChangeAspect="1"/>
          </p:cNvPicPr>
          <p:nvPr/>
        </p:nvPicPr>
        <p:blipFill>
          <a:blip r:embed="rId3"/>
          <a:stretch>
            <a:fillRect/>
          </a:stretch>
        </p:blipFill>
        <p:spPr>
          <a:xfrm>
            <a:off x="262558" y="3521573"/>
            <a:ext cx="3656855" cy="11235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）两分子苯丙氨酸形成二肽的化学方程式是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答案.eps&amp;395&amp;1-1$"/>
          <p:cNvPicPr/>
          <p:nvPr/>
        </p:nvPicPr>
        <p:blipFill>
          <a:blip r:embed="rId1" cstate="print">
            <a:extLst>
              <a:ext uri="{28A0092B-C50C-407E-A947-70E740481C1C}">
                <a14:useLocalDpi xmlns:a14="http://schemas.microsoft.com/office/drawing/2010/main" val="0"/>
              </a:ext>
            </a:extLst>
          </a:blip>
          <a:stretch>
            <a:fillRect/>
          </a:stretch>
        </p:blipFill>
        <p:spPr>
          <a:xfrm>
            <a:off x="406435" y="1799850"/>
            <a:ext cx="864235" cy="307975"/>
          </a:xfrm>
          <a:prstGeom prst="rect">
            <a:avLst/>
          </a:prstGeom>
        </p:spPr>
      </p:pic>
      <p:pic>
        <p:nvPicPr>
          <p:cNvPr id="2" name="图片 1"/>
          <p:cNvPicPr>
            <a:picLocks noChangeAspect="1"/>
          </p:cNvPicPr>
          <p:nvPr/>
        </p:nvPicPr>
        <p:blipFill>
          <a:blip r:embed="rId2"/>
          <a:stretch>
            <a:fillRect/>
          </a:stretch>
        </p:blipFill>
        <p:spPr>
          <a:xfrm>
            <a:off x="1414686" y="1628800"/>
            <a:ext cx="5274174" cy="1102066"/>
          </a:xfrm>
          <a:prstGeom prst="rect">
            <a:avLst/>
          </a:prstGeom>
        </p:spPr>
      </p:pic>
      <p:pic>
        <p:nvPicPr>
          <p:cNvPr id="4" name="图片 3"/>
          <p:cNvPicPr>
            <a:picLocks noChangeAspect="1"/>
          </p:cNvPicPr>
          <p:nvPr/>
        </p:nvPicPr>
        <p:blipFill>
          <a:blip r:embed="rId3"/>
          <a:stretch>
            <a:fillRect/>
          </a:stretch>
        </p:blipFill>
        <p:spPr>
          <a:xfrm>
            <a:off x="360854" y="3068960"/>
            <a:ext cx="5874650" cy="156136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1130246"/>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）在一定条件下，两分子苯丙氨酸也可以形成六元环状有机物，请写出该反应的化学方程式：</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24答案.eps&amp;395&amp;1-1$"/>
          <p:cNvPicPr/>
          <p:nvPr/>
        </p:nvPicPr>
        <p:blipFill>
          <a:blip r:embed="rId1" cstate="print">
            <a:extLst>
              <a:ext uri="{28A0092B-C50C-407E-A947-70E740481C1C}">
                <a14:useLocalDpi xmlns:a14="http://schemas.microsoft.com/office/drawing/2010/main" val="0"/>
              </a:ext>
            </a:extLst>
          </a:blip>
          <a:stretch>
            <a:fillRect/>
          </a:stretch>
        </p:blipFill>
        <p:spPr>
          <a:xfrm>
            <a:off x="360854" y="2310617"/>
            <a:ext cx="864235" cy="307975"/>
          </a:xfrm>
          <a:prstGeom prst="rect">
            <a:avLst/>
          </a:prstGeom>
        </p:spPr>
      </p:pic>
      <p:pic>
        <p:nvPicPr>
          <p:cNvPr id="2" name="图片 1"/>
          <p:cNvPicPr>
            <a:picLocks noChangeAspect="1"/>
          </p:cNvPicPr>
          <p:nvPr/>
        </p:nvPicPr>
        <p:blipFill>
          <a:blip r:embed="rId2"/>
          <a:stretch>
            <a:fillRect/>
          </a:stretch>
        </p:blipFill>
        <p:spPr>
          <a:xfrm>
            <a:off x="1558702" y="1988839"/>
            <a:ext cx="5095267" cy="1259505"/>
          </a:xfrm>
          <a:prstGeom prst="rect">
            <a:avLst/>
          </a:prstGeom>
        </p:spPr>
      </p:pic>
      <p:pic>
        <p:nvPicPr>
          <p:cNvPr id="4" name="图片 3"/>
          <p:cNvPicPr>
            <a:picLocks noChangeAspect="1"/>
          </p:cNvPicPr>
          <p:nvPr/>
        </p:nvPicPr>
        <p:blipFill>
          <a:blip r:embed="rId3"/>
          <a:stretch>
            <a:fillRect/>
          </a:stretch>
        </p:blipFill>
        <p:spPr>
          <a:xfrm>
            <a:off x="347555" y="3429000"/>
            <a:ext cx="5965730" cy="29861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1232838"/>
          </a:xfrm>
        </p:spPr>
        <p:txBody>
          <a:bodyPr/>
          <a:lstStyle/>
          <a:p>
            <a:pPr hangingPunct="0">
              <a:spcAft>
                <a:spcPts val="800"/>
              </a:spcAft>
              <a:tabLst>
                <a:tab pos="5671185" algn="l"/>
              </a:tabLst>
            </a:pPr>
            <a:r>
              <a:rPr lang="en-US" altLang="zh-CN" smtClean="0">
                <a:solidFill>
                  <a:srgbClr val="1EB26A"/>
                </a:solidFill>
                <a:latin typeface="黑体" panose="02010609060101010101" pitchFamily="49" charset="-122"/>
                <a:ea typeface="黑体" panose="02010609060101010101" pitchFamily="49" charset="-122"/>
                <a:cs typeface="Times New Roman" panose="02020603050405020304" pitchFamily="18" charset="0"/>
              </a:rPr>
              <a:t>       </a:t>
            </a:r>
            <a:r>
              <a:rPr lang="en-US" altLang="zh-CN" b="1" smtClean="0">
                <a:solidFill>
                  <a:srgbClr val="1EB26A"/>
                </a:solidFill>
                <a:latin typeface="黑体" panose="02010609060101010101" pitchFamily="49" charset="-122"/>
                <a:ea typeface="黑体" panose="02010609060101010101" pitchFamily="49" charset="-122"/>
                <a:cs typeface="Times New Roman" panose="02020603050405020304" pitchFamily="18" charset="0"/>
              </a:rPr>
              <a:t>有机物的水解反应</a:t>
            </a:r>
            <a:endParaRPr lang="zh-CN" altLang="zh-CN" sz="1400" b="1">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en-US" altLang="zh-CN" b="1">
                <a:solidFill>
                  <a:srgbClr val="000000"/>
                </a:solidFill>
                <a:ea typeface="黑体" panose="02010609060101010101" pitchFamily="49" charset="-122"/>
                <a:cs typeface="Times New Roman" panose="02020603050405020304" pitchFamily="18" charset="0"/>
              </a:rPr>
              <a:t>1</a:t>
            </a:r>
            <a:r>
              <a:rPr lang="en-US"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.卤代烃的水解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碱性介质中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descr="YTImage情境3.eps&amp;396&amp;1-1$"/>
          <p:cNvPicPr/>
          <p:nvPr/>
        </p:nvPicPr>
        <p:blipFill>
          <a:blip r:embed="rId1" cstate="print">
            <a:extLst>
              <a:ext uri="{28A0092B-C50C-407E-A947-70E740481C1C}">
                <a14:useLocalDpi xmlns:a14="http://schemas.microsoft.com/office/drawing/2010/main" val="0"/>
              </a:ext>
            </a:extLst>
          </a:blip>
          <a:stretch>
            <a:fillRect/>
          </a:stretch>
        </p:blipFill>
        <p:spPr>
          <a:xfrm>
            <a:off x="378106" y="908720"/>
            <a:ext cx="1059180" cy="372110"/>
          </a:xfrm>
          <a:prstGeom prst="rect">
            <a:avLst/>
          </a:prstGeom>
        </p:spPr>
      </p:pic>
      <p:pic>
        <p:nvPicPr>
          <p:cNvPr id="2" name="图片 1"/>
          <p:cNvPicPr>
            <a:picLocks noChangeAspect="1"/>
          </p:cNvPicPr>
          <p:nvPr/>
        </p:nvPicPr>
        <p:blipFill>
          <a:blip r:embed="rId2"/>
          <a:srcRect b="12131"/>
          <a:stretch>
            <a:fillRect/>
          </a:stretch>
        </p:blipFill>
        <p:spPr>
          <a:xfrm>
            <a:off x="2350770" y="2277110"/>
            <a:ext cx="6984365" cy="3024743"/>
          </a:xfrm>
          <a:prstGeom prst="rect">
            <a:avLst/>
          </a:prstGeom>
        </p:spPr>
      </p:pic>
      <p:pic>
        <p:nvPicPr>
          <p:cNvPr id="4" name="图片 3"/>
          <p:cNvPicPr>
            <a:picLocks noChangeAspect="1"/>
          </p:cNvPicPr>
          <p:nvPr/>
        </p:nvPicPr>
        <p:blipFill>
          <a:blip r:embed="rId2"/>
          <a:srcRect t="88367" r="87390"/>
          <a:stretch>
            <a:fillRect/>
          </a:stretch>
        </p:blipFill>
        <p:spPr>
          <a:xfrm>
            <a:off x="9263380" y="4653280"/>
            <a:ext cx="880745" cy="40068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278094"/>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）茚三酮反应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－氨基酸遇茚三酮溶液显</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紫色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反应，该反应非常灵敏，是鉴定氨基酸最简便的方法。</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）氨基酸的缩合反应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71628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一分子</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－氨基酸中的羧基与另一分子</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－氨基酸中的氨基可以发生像酯化反应那样的脱水反应，形成</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肽键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酰胺键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。通常把氨基酸分子间脱水的反应称为氨基酸的缩合反应，得到的产物称为肽，组成肽的氨基酸单元称为氨基酸残基</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64704"/>
            <a:ext cx="11485848" cy="1893147"/>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酯类的水解</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）在酸性介质中生成酸和醇</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2" name="图片 1"/>
          <p:cNvPicPr>
            <a:picLocks noChangeAspect="1"/>
          </p:cNvPicPr>
          <p:nvPr/>
        </p:nvPicPr>
        <p:blipFill>
          <a:blip r:embed="rId1"/>
          <a:stretch>
            <a:fillRect/>
          </a:stretch>
        </p:blipFill>
        <p:spPr>
          <a:xfrm>
            <a:off x="2485812" y="2090631"/>
            <a:ext cx="6570223" cy="784985"/>
          </a:xfrm>
          <a:prstGeom prst="rect">
            <a:avLst/>
          </a:prstGeom>
        </p:spPr>
      </p:pic>
      <p:sp>
        <p:nvSpPr>
          <p:cNvPr id="3" name="矩形 2"/>
          <p:cNvSpPr/>
          <p:nvPr/>
        </p:nvSpPr>
        <p:spPr>
          <a:xfrm>
            <a:off x="329851" y="2708920"/>
            <a:ext cx="4360489"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）在碱性介质中生成盐和醇</a:t>
            </a:r>
            <a:endParaRPr lang="zh-CN" altLang="zh-CN" sz="1400">
              <a:cs typeface="Times New Roman" panose="02020603050405020304" pitchFamily="18" charset="0"/>
            </a:endParaRPr>
          </a:p>
        </p:txBody>
      </p:sp>
      <p:pic>
        <p:nvPicPr>
          <p:cNvPr id="4" name="图片 3"/>
          <p:cNvPicPr>
            <a:picLocks noChangeAspect="1"/>
          </p:cNvPicPr>
          <p:nvPr/>
        </p:nvPicPr>
        <p:blipFill>
          <a:blip r:embed="rId2"/>
          <a:srcRect b="17677"/>
          <a:stretch>
            <a:fillRect/>
          </a:stretch>
        </p:blipFill>
        <p:spPr>
          <a:xfrm>
            <a:off x="1126490" y="3406140"/>
            <a:ext cx="6102985" cy="2034540"/>
          </a:xfrm>
          <a:prstGeom prst="rect">
            <a:avLst/>
          </a:prstGeom>
        </p:spPr>
      </p:pic>
      <p:pic>
        <p:nvPicPr>
          <p:cNvPr id="6" name="图片 5"/>
          <p:cNvPicPr>
            <a:picLocks noChangeAspect="1"/>
          </p:cNvPicPr>
          <p:nvPr/>
        </p:nvPicPr>
        <p:blipFill>
          <a:blip r:embed="rId2"/>
          <a:srcRect t="84478" r="32952"/>
          <a:stretch>
            <a:fillRect/>
          </a:stretch>
        </p:blipFill>
        <p:spPr>
          <a:xfrm>
            <a:off x="7247255" y="4509135"/>
            <a:ext cx="4091940" cy="38354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64704"/>
                <a:ext cx="11485848" cy="392966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酰胺的水解</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）在酸性介质中生成</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羧酸和铵盐</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RCONH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）在碱性介质中生成</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羧酸盐和氨</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RCONH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groupChr>
                      <m:groupChrPr>
                        <m:chr m:val="→"/>
                        <m:vertJc m:val="bot"/>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en-US" altLang="zh-CN" b="1">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RCOONa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400">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64704"/>
                <a:ext cx="11485848" cy="3929666"/>
              </a:xfrm>
              <a:blipFill rotWithShape="1">
                <a:blip r:embed="rId1"/>
                <a:stretch>
                  <a:fillRect l="-2" t="-4" r="1" b="11"/>
                </a:stretch>
              </a:blipFill>
            </p:spPr>
            <p:txBody>
              <a:bodyPr/>
              <a:lstStyle/>
              <a:p>
                <a:r>
                  <a:rPr lang="zh-CN" altLang="en-US">
                    <a:noFill/>
                  </a:rPr>
                  <a:t> </a:t>
                </a:r>
              </a:p>
            </p:txBody>
          </p:sp>
        </mc:Fallback>
      </mc:AlternateContent>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232838"/>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糖类的水解</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）二糖的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350790" y="2132856"/>
            <a:ext cx="6312145" cy="1946335"/>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多糖的水解</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134766" y="1484784"/>
            <a:ext cx="6655335" cy="2465661"/>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724096"/>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多肽、蛋白质的水解</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indent="630555"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在酸、碱或酶的作用下水解最终得到氨基酸。天然蛋白质水解的最终产物都是</a:t>
            </a:r>
            <a:r>
              <a:rPr lang="en-US" altLang="zh-CN"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核酸的水解</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indent="716280"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核酸在酶的作用下水解生成核苷酸。若在强酸或强碱条件下加热，可水解生成磷酸、碱基和戊糖（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核糖或脱氧核糖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202608"/>
          </a:xfrm>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有关天然有机物水解的叙述，不正确的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纤维素水解与淀粉水解得到的最终产物不同</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核酸水解的最终产物是磷酸、戊糖、碱基</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蛋白质水解的最终产物均为氨基酸</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油脂水解可得到丙三醇</a:t>
            </a:r>
            <a:endParaRPr lang="zh-CN" altLang="en-US"/>
          </a:p>
        </p:txBody>
      </p:sp>
      <p:pic>
        <p:nvPicPr>
          <p:cNvPr id="3" name="图片 2" descr="YTImage24典例3.eps&amp;397&amp;1-1$"/>
          <p:cNvPicPr/>
          <p:nvPr/>
        </p:nvPicPr>
        <p:blipFill>
          <a:blip r:embed="rId1" cstate="print">
            <a:extLst>
              <a:ext uri="{28A0092B-C50C-407E-A947-70E740481C1C}">
                <a14:useLocalDpi xmlns:a14="http://schemas.microsoft.com/office/drawing/2010/main" val="0"/>
              </a:ext>
            </a:extLst>
          </a:blip>
          <a:stretch>
            <a:fillRect/>
          </a:stretch>
        </p:blipFill>
        <p:spPr>
          <a:xfrm>
            <a:off x="478582" y="908720"/>
            <a:ext cx="1154430" cy="372110"/>
          </a:xfrm>
          <a:prstGeom prst="rect">
            <a:avLst/>
          </a:prstGeom>
        </p:spPr>
      </p:pic>
      <p:pic>
        <p:nvPicPr>
          <p:cNvPr id="5" name="图片 4" descr="YTImage24解析.eps&amp;398&amp;1-1$"/>
          <p:cNvPicPr/>
          <p:nvPr/>
        </p:nvPicPr>
        <p:blipFill>
          <a:blip r:embed="rId2" cstate="print">
            <a:extLst>
              <a:ext uri="{28A0092B-C50C-407E-A947-70E740481C1C}">
                <a14:useLocalDpi xmlns:a14="http://schemas.microsoft.com/office/drawing/2010/main" val="0"/>
              </a:ext>
            </a:extLst>
          </a:blip>
          <a:stretch>
            <a:fillRect/>
          </a:stretch>
        </p:blipFill>
        <p:spPr>
          <a:xfrm>
            <a:off x="448979" y="3973291"/>
            <a:ext cx="894080" cy="318770"/>
          </a:xfrm>
          <a:prstGeom prst="rect">
            <a:avLst/>
          </a:prstGeom>
        </p:spPr>
      </p:pic>
      <p:sp>
        <p:nvSpPr>
          <p:cNvPr id="2" name="矩形 1"/>
          <p:cNvSpPr/>
          <p:nvPr/>
        </p:nvSpPr>
        <p:spPr>
          <a:xfrm>
            <a:off x="334566" y="3789040"/>
            <a:ext cx="11512136" cy="1684244"/>
          </a:xfrm>
          <a:prstGeom prst="rect">
            <a:avLst/>
          </a:prstGeom>
        </p:spPr>
        <p:txBody>
          <a:bodyPr wrap="square">
            <a:spAutoFit/>
          </a:bodyPr>
          <a:lstStyle/>
          <a:p>
            <a:pPr indent="1078230" algn="just">
              <a:lnSpc>
                <a:spcPct val="150000"/>
              </a:lnSpc>
              <a:spcAft>
                <a:spcPts val="800"/>
              </a:spcAft>
              <a:tabLst>
                <a:tab pos="5671185" algn="l"/>
              </a:tabLst>
            </a:pP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纤维素、淀粉均为多糖，水解最终均生成葡萄糖</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ea typeface="楷体" panose="02010609060101010101" pitchFamily="49" charset="-122"/>
                <a:cs typeface="Times New Roman" panose="02020603050405020304" pitchFamily="18" charset="0"/>
              </a:rPr>
              <a:t>A</a:t>
            </a:r>
            <a:r>
              <a:rPr lang="zh-CN" altLang="zh-CN" sz="2400">
                <a:solidFill>
                  <a:srgbClr val="000000"/>
                </a:solidFill>
                <a:ea typeface="楷体" panose="02010609060101010101" pitchFamily="49" charset="-122"/>
                <a:cs typeface="Times New Roman" panose="02020603050405020304" pitchFamily="18" charset="0"/>
              </a:rPr>
              <a:t>错误；核酸水解的最终产物为磷酸、戊糖、碱基，</a:t>
            </a:r>
            <a:r>
              <a:rPr lang="en-US" altLang="zh-CN" sz="2400">
                <a:solidFill>
                  <a:srgbClr val="000000"/>
                </a:solidFill>
                <a:ea typeface="楷体" panose="02010609060101010101" pitchFamily="49" charset="-122"/>
                <a:cs typeface="Times New Roman" panose="02020603050405020304" pitchFamily="18" charset="0"/>
              </a:rPr>
              <a:t>B</a:t>
            </a:r>
            <a:r>
              <a:rPr lang="zh-CN" altLang="zh-CN" sz="2400">
                <a:solidFill>
                  <a:srgbClr val="000000"/>
                </a:solidFill>
                <a:ea typeface="楷体" panose="02010609060101010101" pitchFamily="49" charset="-122"/>
                <a:cs typeface="Times New Roman" panose="02020603050405020304" pitchFamily="18" charset="0"/>
              </a:rPr>
              <a:t>正确；蛋白质分子中含肽键，水解的最终产物均为氨基酸，</a:t>
            </a:r>
            <a:r>
              <a:rPr lang="en-US" altLang="zh-CN" sz="2400">
                <a:solidFill>
                  <a:srgbClr val="000000"/>
                </a:solidFill>
                <a:ea typeface="楷体" panose="02010609060101010101" pitchFamily="49" charset="-122"/>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正确；油脂为高级脂肪酸甘油酯，水解可得到丙三醇，</a:t>
            </a:r>
            <a:r>
              <a:rPr lang="en-US" altLang="zh-CN" sz="2400">
                <a:solidFill>
                  <a:srgbClr val="000000"/>
                </a:solidFill>
                <a:ea typeface="楷体" panose="02010609060101010101" pitchFamily="49" charset="-122"/>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正确。</a:t>
            </a:r>
            <a:endParaRPr lang="zh-CN" altLang="zh-CN" sz="1400">
              <a:cs typeface="Times New Roman" panose="02020603050405020304" pitchFamily="18" charset="0"/>
            </a:endParaRPr>
          </a:p>
        </p:txBody>
      </p:sp>
      <p:pic>
        <p:nvPicPr>
          <p:cNvPr id="6" name="图片 5" descr="YTImage24答案.eps&amp;399&amp;1-1$"/>
          <p:cNvPicPr/>
          <p:nvPr/>
        </p:nvPicPr>
        <p:blipFill>
          <a:blip r:embed="rId3" cstate="print">
            <a:extLst>
              <a:ext uri="{28A0092B-C50C-407E-A947-70E740481C1C}">
                <a14:useLocalDpi xmlns:a14="http://schemas.microsoft.com/office/drawing/2010/main" val="0"/>
              </a:ext>
            </a:extLst>
          </a:blip>
          <a:stretch>
            <a:fillRect/>
          </a:stretch>
        </p:blipFill>
        <p:spPr>
          <a:xfrm>
            <a:off x="406574" y="5681331"/>
            <a:ext cx="894080" cy="318135"/>
          </a:xfrm>
          <a:prstGeom prst="rect">
            <a:avLst/>
          </a:prstGeom>
        </p:spPr>
      </p:pic>
      <p:sp>
        <p:nvSpPr>
          <p:cNvPr id="7" name="矩形 6"/>
          <p:cNvSpPr/>
          <p:nvPr/>
        </p:nvSpPr>
        <p:spPr>
          <a:xfrm>
            <a:off x="1113798" y="5517232"/>
            <a:ext cx="716863" cy="646331"/>
          </a:xfrm>
          <a:prstGeom prst="rect">
            <a:avLst/>
          </a:prstGeom>
        </p:spPr>
        <p:txBody>
          <a:bodyPr wrap="none">
            <a:spAutoFit/>
          </a:bodyPr>
          <a:lstStyle/>
          <a:p>
            <a:pPr algn="just">
              <a:lnSpc>
                <a:spcPct val="150000"/>
              </a:lnSpc>
              <a:spcAft>
                <a:spcPts val="800"/>
              </a:spcAft>
              <a:tabLst>
                <a:tab pos="5671185" algn="l"/>
              </a:tabLst>
            </a:pPr>
            <a:r>
              <a:rPr lang="zh-CN" altLang="zh-CN" sz="2400">
                <a:solidFill>
                  <a:srgbClr val="000000"/>
                </a:solidFill>
                <a:ea typeface="楷体" panose="02010609060101010101" pitchFamily="49" charset="-122"/>
                <a:cs typeface="Times New Roman" panose="02020603050405020304" pitchFamily="18" charset="0"/>
              </a:rPr>
              <a:t>　</a:t>
            </a:r>
            <a:r>
              <a:rPr lang="en-US" altLang="zh-CN" sz="2400">
                <a:solidFill>
                  <a:srgbClr val="000000"/>
                </a:solidFill>
                <a:ea typeface="楷体" panose="02010609060101010101" pitchFamily="49" charset="-122"/>
                <a:cs typeface="Times New Roman" panose="02020603050405020304" pitchFamily="18" charset="0"/>
              </a:rPr>
              <a:t>A</a:t>
            </a:r>
            <a:endParaRPr lang="zh-CN" altLang="zh-CN" sz="140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14056"/>
          </a:xfrm>
          <a:solidFill>
            <a:srgbClr val="E3F2E7"/>
          </a:solidFill>
        </p:spPr>
        <p:txBody>
          <a:bodyPr/>
          <a:lstStyle/>
          <a:p>
            <a:pPr hangingPunct="0">
              <a:spcAft>
                <a:spcPts val="800"/>
              </a:spcAft>
              <a:tabLst>
                <a:tab pos="567118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发生水解反应的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有机物</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en-US" altLang="zh-CN" sz="140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800"/>
              </a:spcAft>
              <a:tabLst>
                <a:tab pos="5671185" algn="l"/>
              </a:tabLst>
            </a:pP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descr="YTImage提分绝招A.eps&amp;400&amp;1-1$"/>
          <p:cNvPicPr/>
          <p:nvPr/>
        </p:nvPicPr>
        <p:blipFill>
          <a:blip r:embed="rId1" cstate="print">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414922" y="845338"/>
            <a:ext cx="1728470" cy="393065"/>
          </a:xfrm>
          <a:prstGeom prst="rect">
            <a:avLst/>
          </a:prstGeom>
        </p:spPr>
      </p:pic>
      <p:graphicFrame>
        <p:nvGraphicFramePr>
          <p:cNvPr id="2" name="表格 1"/>
          <p:cNvGraphicFramePr>
            <a:graphicFrameLocks noGrp="1"/>
          </p:cNvGraphicFramePr>
          <p:nvPr/>
        </p:nvGraphicFramePr>
        <p:xfrm>
          <a:off x="478582" y="1589611"/>
          <a:ext cx="11233248" cy="3291840"/>
        </p:xfrm>
        <a:graphic>
          <a:graphicData uri="http://schemas.openxmlformats.org/drawingml/2006/table">
            <a:tbl>
              <a:tblPr firstRow="1" firstCol="1" bandRow="1"/>
              <a:tblGrid>
                <a:gridCol w="4814570"/>
                <a:gridCol w="6418678"/>
              </a:tblGrid>
              <a:tr h="0">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类别</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800"/>
                        </a:spcAft>
                        <a:tabLst>
                          <a:tab pos="5671185" algn="l"/>
                        </a:tabLst>
                      </a:pPr>
                      <a:r>
                        <a:rPr lang="en-US" sz="2400" b="1">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代表物</a:t>
                      </a:r>
                      <a:endParaRPr lang="zh-CN" sz="1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卤代烃</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溴乙烷</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酯（含油脂）</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乙酸乙酯、硬脂酸甘油酯</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酰胺</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乙酰胺</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糖类（除单糖）</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zh-CN" sz="2400" b="1">
                          <a:solidFill>
                            <a:srgbClr val="000000"/>
                          </a:solidFill>
                          <a:effectLst/>
                          <a:latin typeface="+mn-lt"/>
                          <a:ea typeface="仿宋" panose="02010609060101010101" pitchFamily="49" charset="-122"/>
                          <a:cs typeface="Times New Roman" panose="02020603050405020304" pitchFamily="18" charset="0"/>
                        </a:rPr>
                        <a:t>蔗糖、麦芽糖、淀粉、纤维素</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蛋白质或多肽</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800"/>
                        </a:spcAft>
                        <a:tabLst>
                          <a:tab pos="5671185" algn="l"/>
                        </a:tabLst>
                      </a:pPr>
                      <a:r>
                        <a:rPr lang="en-US" sz="2400" b="1">
                          <a:solidFill>
                            <a:srgbClr val="000000"/>
                          </a:solidFill>
                          <a:effectLst/>
                          <a:latin typeface="+mn-lt"/>
                          <a:ea typeface="仿宋" panose="02010609060101010101" pitchFamily="49" charset="-122"/>
                          <a:cs typeface="Times New Roman" panose="02020603050405020304" pitchFamily="18" charset="0"/>
                        </a:rPr>
                        <a:t>羊毛、蚕丝</a:t>
                      </a:r>
                      <a:endParaRPr lang="zh-CN" sz="1100">
                        <a:effectLst/>
                        <a:latin typeface="+mn-lt"/>
                        <a:ea typeface="仿宋" panose="02010609060101010101" pitchFamily="49" charset="-122"/>
                        <a:cs typeface="Times New Roman" panose="02020603050405020304" pitchFamily="18" charset="0"/>
                      </a:endParaRPr>
                    </a:p>
                  </a:txBody>
                  <a:tcPr marL="68580" marR="6858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4220904"/>
            <a:ext cx="11485848" cy="576248"/>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氨基酸的种类和连接方式的不同，形成了种类繁多、结构各异的蛋白质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2206774" y="764704"/>
            <a:ext cx="6972300" cy="35052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YTImage知识点2.eps&amp;5&amp;1-1$"/>
          <p:cNvPicPr/>
          <p:nvPr/>
        </p:nvPicPr>
        <p:blipFill>
          <a:blip r:embed="rId1" cstate="print">
            <a:extLst>
              <a:ext uri="{28A0092B-C50C-407E-A947-70E740481C1C}">
                <a14:useLocalDpi xmlns:a14="http://schemas.microsoft.com/office/drawing/2010/main" val="0"/>
              </a:ext>
            </a:extLst>
          </a:blip>
          <a:stretch>
            <a:fillRect/>
          </a:stretch>
        </p:blipFill>
        <p:spPr>
          <a:xfrm>
            <a:off x="389421" y="908720"/>
            <a:ext cx="1440180" cy="382270"/>
          </a:xfrm>
          <a:prstGeom prst="rect">
            <a:avLst/>
          </a:prstGeom>
        </p:spPr>
      </p:pic>
      <p:sp>
        <p:nvSpPr>
          <p:cNvPr id="5" name="内容占位符 4"/>
          <p:cNvSpPr>
            <a:spLocks noGrp="1"/>
          </p:cNvSpPr>
          <p:nvPr>
            <p:ph idx="1"/>
          </p:nvPr>
        </p:nvSpPr>
        <p:spPr>
          <a:xfrm>
            <a:off x="360854" y="836712"/>
            <a:ext cx="11485848" cy="3170099"/>
          </a:xfrm>
        </p:spPr>
        <p:txBody>
          <a:bodyPr/>
          <a:lstStyle/>
          <a:p>
            <a:pPr hangingPunct="0">
              <a:spcAft>
                <a:spcPts val="800"/>
              </a:spcAft>
              <a:tabLst>
                <a:tab pos="5671185" algn="l"/>
              </a:tabLs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蛋白质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的结构与性质</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蛋白质的结构</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）组成：蛋白质是由氨基酸通过肽键等相互连接而形成的一类具有特定结构和一定生物学功能的生物大分子。蛋白质主要由</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等元素组成。</a:t>
            </a:r>
            <a:endParaRPr lang="zh-CN" altLang="zh-CN" sz="1400"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结构</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3353639" y="3212976"/>
            <a:ext cx="5500277" cy="337113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826689"/>
          </a:xfrm>
        </p:spPr>
        <p:txBody>
          <a:bodyPr/>
          <a:lstStyle/>
          <a:p>
            <a:pPr hangingPunct="0">
              <a:spcAft>
                <a:spcPts val="800"/>
              </a:spcAft>
              <a:tabLst>
                <a:tab pos="567118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黑体" panose="02010609060101010101" pitchFamily="49" charset="-122"/>
                <a:ea typeface="黑体" panose="02010609060101010101" pitchFamily="49" charset="-122"/>
                <a:cs typeface="Times New Roman" panose="02020603050405020304" pitchFamily="18" charset="0"/>
              </a:rPr>
              <a:t>蛋白质的性质</a:t>
            </a:r>
            <a:endParaRPr lang="zh-CN" altLang="zh-CN" sz="1400">
              <a:latin typeface="黑体" panose="02010609060101010101" pitchFamily="49" charset="-122"/>
              <a:ea typeface="黑体" panose="02010609060101010101" pitchFamily="49"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）两性反应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蛋白质的结构中含有—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，因此既能与酸反应，又能与碱反应，是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两性化合物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）茚三酮反应</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和氨基酸一样，蛋白质也能和茚三酮反应生成有颜色的产物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832092"/>
          </a:xfrm>
        </p:spPr>
        <p:txBody>
          <a:bodyPr/>
          <a:lstStyle/>
          <a:p>
            <a:pPr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）盐析和变性</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800"/>
              </a:spcAft>
              <a:tabLst>
                <a:tab pos="567118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盐析</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蛋白质是高分子化合物，分子颗粒的直径大小在胶粒范围内（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nm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），将蛋白质溶于水会形成胶体。向蛋白质溶液中加入浓的无机盐溶液（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如饱和硫酸铵溶液、硫酸钠溶液等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，能够破坏蛋白质溶解形成的胶体结构而降低蛋白质的溶解性，使蛋白质转变为沉淀析出，这种</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称为盐析。</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800"/>
              </a:spcAft>
              <a:tabLst>
                <a:tab pos="567118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盐析作用析出的蛋白质仍</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具有原来的活性，加水后仍能溶解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，因此盐析常用于分离、提纯蛋白质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400">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6236</Words>
  <Application>WPS 演示</Application>
  <PresentationFormat>自定义</PresentationFormat>
  <Paragraphs>393</Paragraphs>
  <Slides>56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56</vt:i4>
      </vt:variant>
    </vt:vector>
  </HeadingPairs>
  <TitlesOfParts>
    <vt:vector size="69" baseType="lpstr">
      <vt:lpstr>Arial</vt:lpstr>
      <vt:lpstr>宋体</vt:lpstr>
      <vt:lpstr>Wingdings</vt:lpstr>
      <vt:lpstr>Times New Roman</vt:lpstr>
      <vt:lpstr>楷体</vt:lpstr>
      <vt:lpstr>微软雅黑</vt:lpstr>
      <vt:lpstr>黑体</vt:lpstr>
      <vt:lpstr>Calibri</vt:lpstr>
      <vt:lpstr>仿宋</vt:lpstr>
      <vt:lpstr>Arial Unicode MS</vt:lpstr>
      <vt:lpstr>Cambria Math</vt:lpstr>
      <vt:lpstr>方正兰亭准黑_GBK》〗〖WT12.《方正兰亭准黑_GBK</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624</cp:revision>
  <dcterms:created xsi:type="dcterms:W3CDTF">2020-11-06T05:24:00Z</dcterms:created>
  <dcterms:modified xsi:type="dcterms:W3CDTF">2025-11-25T07:23:59Z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32820A86D63840DD8F9EBC0D31FB6AEC_12</vt:lpwstr>
  </property>
</Properties>
</file>